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86C69-8D2F-4CBA-B359-9EAC6492AE51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96175-A1DE-4F63-93E7-2265D14B0BE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6175-A1DE-4F63-93E7-2265D14B0BEA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6175-A1DE-4F63-93E7-2265D14B0BEA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A07B5-C047-4D2A-8DBC-5089A8208F1D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A7D89-7C28-42BC-8F9D-A0012A7B165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>
            <a:noAutofit/>
          </a:bodyPr>
          <a:lstStyle/>
          <a:p>
            <a:r>
              <a:rPr lang="pl-PL" sz="6000" dirty="0" smtClean="0">
                <a:ln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  <a:effectLst>
                  <a:outerShdw blurRad="914400" dist="1879600" dir="20700000" sx="1000" sy="1000" algn="ctr" rotWithShape="0">
                    <a:srgbClr val="000000">
                      <a:alpha val="26000"/>
                    </a:srgbClr>
                  </a:outerShdw>
                </a:effectLst>
                <a:latin typeface="Algerian" pitchFamily="82" charset="0"/>
              </a:rPr>
              <a:t>Niger</a:t>
            </a:r>
            <a:endParaRPr lang="pl-PL" sz="6000" dirty="0">
              <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ln>
              <a:effectLst>
                <a:outerShdw blurRad="914400" dist="1879600" dir="20700000" sx="1000" sy="1000" algn="ctr" rotWithShape="0">
                  <a:srgbClr val="000000">
                    <a:alpha val="26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4" y="2000240"/>
            <a:ext cx="3000396" cy="3357586"/>
          </a:xfrm>
          <a:noFill/>
        </p:spPr>
        <p:txBody>
          <a:bodyPr anchor="ctr" anchorCtr="0">
            <a:normAutofit fontScale="70000" lnSpcReduction="20000"/>
          </a:bodyPr>
          <a:lstStyle/>
          <a:p>
            <a:pPr algn="l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>
                <a:solidFill>
                  <a:schemeClr val="tx1"/>
                </a:solidFill>
                <a:latin typeface="Bahnschrift Condensed" pitchFamily="34" charset="0"/>
              </a:rPr>
              <a:t>Niger (Republika </a:t>
            </a:r>
            <a:r>
              <a:rPr lang="pl-PL" sz="2400" dirty="0" smtClean="0">
                <a:solidFill>
                  <a:schemeClr val="tx1"/>
                </a:solidFill>
                <a:latin typeface="Bahnschrift Condensed" pitchFamily="34" charset="0"/>
              </a:rPr>
              <a:t>Nigru) państwo </a:t>
            </a:r>
            <a:r>
              <a:rPr lang="pl-PL" sz="2400" dirty="0">
                <a:solidFill>
                  <a:schemeClr val="tx1"/>
                </a:solidFill>
                <a:latin typeface="Bahnschrift Condensed" pitchFamily="34" charset="0"/>
              </a:rPr>
              <a:t>położone w Afryce Zachodniej na Saharze</a:t>
            </a:r>
            <a:r>
              <a:rPr lang="pl-PL" sz="2400" dirty="0" smtClean="0">
                <a:solidFill>
                  <a:schemeClr val="tx1"/>
                </a:solidFill>
                <a:latin typeface="Bahnschrift Condensed" pitchFamily="34" charset="0"/>
              </a:rPr>
              <a:t>.. </a:t>
            </a:r>
            <a:r>
              <a:rPr lang="pl-PL" sz="2400" dirty="0">
                <a:solidFill>
                  <a:schemeClr val="tx1"/>
                </a:solidFill>
                <a:latin typeface="Bahnschrift Condensed" pitchFamily="34" charset="0"/>
              </a:rPr>
              <a:t>Nazwa pochodzi od przepływającej przez ten kraj rzeki Niger. Stolicą Nigru jest Niamey</a:t>
            </a:r>
            <a:r>
              <a:rPr lang="pl-PL" sz="2400" dirty="0" smtClean="0">
                <a:solidFill>
                  <a:schemeClr val="tx1"/>
                </a:solidFill>
                <a:latin typeface="Bahnschrift Condensed" pitchFamily="34" charset="0"/>
              </a:rPr>
              <a:t>. </a:t>
            </a:r>
          </a:p>
          <a:p>
            <a:pPr algn="l"/>
            <a:r>
              <a:rPr lang="pl-PL" sz="2400" dirty="0" smtClean="0">
                <a:solidFill>
                  <a:schemeClr val="tx1"/>
                </a:solidFill>
                <a:latin typeface="Bahnschrift Condensed" pitchFamily="34" charset="0"/>
              </a:rPr>
              <a:t>W </a:t>
            </a:r>
            <a:r>
              <a:rPr lang="pl-PL" sz="2400" dirty="0">
                <a:solidFill>
                  <a:schemeClr val="tx1"/>
                </a:solidFill>
                <a:latin typeface="Bahnschrift Condensed" pitchFamily="34" charset="0"/>
              </a:rPr>
              <a:t>2011 roku w państwie mieszkało 15 306 252 </a:t>
            </a:r>
            <a:r>
              <a:rPr lang="pl-PL" sz="2400" dirty="0" smtClean="0">
                <a:solidFill>
                  <a:schemeClr val="tx1"/>
                </a:solidFill>
                <a:latin typeface="Bahnschrift Condensed" pitchFamily="34" charset="0"/>
              </a:rPr>
              <a:t>osób</a:t>
            </a:r>
            <a:r>
              <a:rPr lang="pl-PL" sz="2400" baseline="30000" dirty="0" smtClean="0">
                <a:solidFill>
                  <a:schemeClr val="tx1"/>
                </a:solidFill>
                <a:latin typeface="Bahnschrift Condensed" pitchFamily="34" charset="0"/>
              </a:rPr>
              <a:t>.</a:t>
            </a:r>
          </a:p>
          <a:p>
            <a:pPr algn="l"/>
            <a:r>
              <a:rPr lang="pl-PL" sz="2400" dirty="0" smtClean="0">
                <a:solidFill>
                  <a:schemeClr val="tx1"/>
                </a:solidFill>
                <a:latin typeface="Bahnschrift Condensed" pitchFamily="34" charset="0"/>
              </a:rPr>
              <a:t>Kraj </a:t>
            </a:r>
            <a:r>
              <a:rPr lang="pl-PL" sz="2400" dirty="0">
                <a:solidFill>
                  <a:schemeClr val="tx1"/>
                </a:solidFill>
                <a:latin typeface="Bahnschrift Condensed" pitchFamily="34" charset="0"/>
              </a:rPr>
              <a:t>uzyskał niepodległość 3 sierpnia 1960 roku. Językiem urzędowym jest francuski. Niger dzieli się na 7 departamentów i jeden dystrykt stołeczny. Stolicą jest </a:t>
            </a:r>
            <a:r>
              <a:rPr lang="pl-PL" sz="2400" dirty="0" smtClean="0">
                <a:solidFill>
                  <a:schemeClr val="tx1"/>
                </a:solidFill>
                <a:latin typeface="Bahnschrift Condensed" pitchFamily="34" charset="0"/>
              </a:rPr>
              <a:t>Niamey</a:t>
            </a:r>
            <a:r>
              <a:rPr lang="pl-PL" sz="2400" dirty="0" smtClean="0">
                <a:latin typeface="Bahnschrift Condensed" pitchFamily="34" charset="0"/>
              </a:rPr>
              <a:t>.</a:t>
            </a:r>
            <a:endParaRPr lang="pl-PL" sz="2400" dirty="0">
              <a:solidFill>
                <a:schemeClr val="tx1"/>
              </a:solidFill>
              <a:latin typeface="Bahnschrift Condensed" pitchFamily="34" charset="0"/>
            </a:endParaRPr>
          </a:p>
        </p:txBody>
      </p:sp>
      <p:pic>
        <p:nvPicPr>
          <p:cNvPr id="1026" name="Picture 2" descr="C:\Users\radek\OneDrive\Pulpit\101696_VyV1_BezC2A0tytuC582u_C28-nhMXz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071678"/>
            <a:ext cx="4071966" cy="3214710"/>
          </a:xfrm>
          <a:prstGeom prst="rect">
            <a:avLst/>
          </a:prstGeom>
          <a:noFill/>
          <a:ln w="31750" cap="sq" cmpd="tri">
            <a:solidFill>
              <a:schemeClr val="tx1"/>
            </a:solidFill>
            <a:miter lim="8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pl-PL" dirty="0" smtClean="0">
                <a:ln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  <a:latin typeface="Algerian" pitchFamily="82" charset="0"/>
              </a:rPr>
              <a:t>Symbole Narodowe</a:t>
            </a:r>
            <a:endParaRPr lang="pl-PL" dirty="0">
              <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ln>
              <a:latin typeface="Algerian" pitchFamily="8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85852" y="4286256"/>
            <a:ext cx="1214446" cy="642942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  <a:latin typeface="Arial Black" pitchFamily="34" charset="0"/>
              </a:rPr>
              <a:t>Flaga</a:t>
            </a:r>
            <a:endParaRPr lang="pl-PL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098" name="Picture 2" descr="Flaga Nig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2813335" cy="24111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00" name="Picture 4" descr="Herb Nig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2910" y="1500175"/>
            <a:ext cx="3989743" cy="2643205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5929322" y="4286256"/>
            <a:ext cx="1428760" cy="714380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  <a:latin typeface="Arial Black" pitchFamily="34" charset="0"/>
              </a:rPr>
              <a:t>Herb</a:t>
            </a:r>
            <a:endParaRPr lang="pl-PL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71868" y="5643578"/>
            <a:ext cx="1214446" cy="642942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  <a:latin typeface="Arial Black" pitchFamily="34" charset="0"/>
              </a:rPr>
              <a:t>Hymn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86116" y="4500570"/>
            <a:ext cx="1857388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 smtClean="0">
                <a:solidFill>
                  <a:schemeClr val="tx1"/>
                </a:solidFill>
                <a:latin typeface="Algerian" pitchFamily="82" charset="0"/>
              </a:rPr>
              <a:t>La Nigeriene</a:t>
            </a:r>
            <a:endParaRPr lang="pl-PL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pl-PL" dirty="0">
                <a:ln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  <a:latin typeface="Algerian" pitchFamily="82" charset="0"/>
              </a:rPr>
              <a:t>Podział administracyjny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	</a:t>
            </a:r>
            <a:r>
              <a:rPr lang="pl-PL" sz="2000" b="1" dirty="0" smtClean="0"/>
              <a:t> Niger jest podzielony na 7 regionów administracyjnych: </a:t>
            </a:r>
            <a:endParaRPr lang="pl-PL" sz="2000" b="1" dirty="0"/>
          </a:p>
          <a:p>
            <a:r>
              <a:rPr lang="pl-PL" sz="2000" i="1" dirty="0" smtClean="0"/>
              <a:t>Region Agadez</a:t>
            </a:r>
            <a:endParaRPr lang="pl-PL" sz="2000" i="1" dirty="0"/>
          </a:p>
          <a:p>
            <a:r>
              <a:rPr lang="pl-PL" sz="2000" i="1" dirty="0"/>
              <a:t>Region Diffa</a:t>
            </a:r>
          </a:p>
          <a:p>
            <a:r>
              <a:rPr lang="pl-PL" sz="2000" i="1" dirty="0"/>
              <a:t>Region Dosso</a:t>
            </a:r>
          </a:p>
          <a:p>
            <a:r>
              <a:rPr lang="pl-PL" sz="2000" i="1" dirty="0"/>
              <a:t>Region </a:t>
            </a:r>
            <a:r>
              <a:rPr lang="pl-PL" sz="2000" i="1" dirty="0" smtClean="0"/>
              <a:t>Maradi</a:t>
            </a:r>
            <a:endParaRPr lang="pl-PL" sz="2000" i="1" dirty="0"/>
          </a:p>
          <a:p>
            <a:r>
              <a:rPr lang="pl-PL" sz="2000" i="1" dirty="0" smtClean="0"/>
              <a:t>Region Tahoua</a:t>
            </a:r>
          </a:p>
          <a:p>
            <a:r>
              <a:rPr lang="pl-PL" sz="2000" i="1" dirty="0" smtClean="0"/>
              <a:t>Region </a:t>
            </a:r>
            <a:r>
              <a:rPr lang="pl-PL" sz="2000" i="1" dirty="0"/>
              <a:t>Tillabéri</a:t>
            </a:r>
          </a:p>
          <a:p>
            <a:r>
              <a:rPr lang="pl-PL" sz="2000" i="1" dirty="0"/>
              <a:t>Region </a:t>
            </a:r>
            <a:r>
              <a:rPr lang="pl-PL" sz="2000" i="1" dirty="0" smtClean="0"/>
              <a:t>Zinder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>Każdy </a:t>
            </a:r>
            <a:r>
              <a:rPr lang="pl-PL" sz="2000" b="1" dirty="0"/>
              <a:t>region dzieli się na 35 departamentów.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lgerian" pitchFamily="82" charset="0"/>
              </a:rPr>
              <a:t/>
            </a:r>
            <a:br>
              <a:rPr lang="pl-PL" dirty="0" smtClean="0">
                <a:latin typeface="Algerian" pitchFamily="82" charset="0"/>
              </a:rPr>
            </a:br>
            <a:r>
              <a:rPr lang="pl-PL" dirty="0" smtClean="0">
                <a:ln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  <a:latin typeface="Algerian" pitchFamily="82" charset="0"/>
              </a:rPr>
              <a:t>Gospodarka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3971924" cy="435771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latin typeface="Bahnschrift Condensed" pitchFamily="34" charset="0"/>
              </a:rPr>
              <a:t>Niger </a:t>
            </a:r>
            <a:r>
              <a:rPr lang="pl-PL" dirty="0">
                <a:latin typeface="Bahnschrift Condensed" pitchFamily="34" charset="0"/>
              </a:rPr>
              <a:t>należy do grupy najbiedniejszych państw na świecie. </a:t>
            </a:r>
            <a:r>
              <a:rPr lang="pl-PL" dirty="0" smtClean="0">
                <a:latin typeface="Bahnschrift Condensed" pitchFamily="34" charset="0"/>
              </a:rPr>
              <a:t>ONZ</a:t>
            </a:r>
            <a:r>
              <a:rPr lang="pl-PL" dirty="0">
                <a:latin typeface="Bahnschrift Condensed" pitchFamily="34" charset="0"/>
              </a:rPr>
              <a:t> zalicza ten kraj do grupy jednych z najsłabiej rozwiniętych państwa </a:t>
            </a:r>
            <a:r>
              <a:rPr lang="pl-PL" dirty="0" smtClean="0">
                <a:latin typeface="Bahnschrift Condensed" pitchFamily="34" charset="0"/>
              </a:rPr>
              <a:t>świata.Około </a:t>
            </a:r>
            <a:r>
              <a:rPr lang="pl-PL" dirty="0">
                <a:latin typeface="Bahnschrift Condensed" pitchFamily="34" charset="0"/>
              </a:rPr>
              <a:t>50% budżetu państwa stanowi pomoc finansowa (głównie pochodząca z Francji</a:t>
            </a:r>
            <a:r>
              <a:rPr lang="pl-PL" dirty="0" smtClean="0">
                <a:latin typeface="Bahnschrift Condensed" pitchFamily="34" charset="0"/>
              </a:rPr>
              <a:t>). </a:t>
            </a:r>
            <a:r>
              <a:rPr lang="pl-PL" dirty="0">
                <a:latin typeface="Bahnschrift Condensed" pitchFamily="34" charset="0"/>
              </a:rPr>
              <a:t>Pod koniec lat </a:t>
            </a:r>
            <a:r>
              <a:rPr lang="pl-PL" dirty="0" smtClean="0">
                <a:latin typeface="Bahnschrift Condensed" pitchFamily="34" charset="0"/>
              </a:rPr>
              <a:t>90 zadłużenie </a:t>
            </a:r>
            <a:r>
              <a:rPr lang="pl-PL" dirty="0">
                <a:latin typeface="Bahnschrift Condensed" pitchFamily="34" charset="0"/>
              </a:rPr>
              <a:t>zagraniczne przekroczyło roczną wartość dochodu </a:t>
            </a:r>
            <a:r>
              <a:rPr lang="pl-PL" dirty="0" smtClean="0">
                <a:latin typeface="Bahnschrift Condensed" pitchFamily="34" charset="0"/>
              </a:rPr>
              <a:t>narodowego. </a:t>
            </a:r>
            <a:r>
              <a:rPr lang="pl-PL" dirty="0">
                <a:latin typeface="Bahnschrift Condensed" pitchFamily="34" charset="0"/>
              </a:rPr>
              <a:t>W 2000 roku Międzynarodowy Fundusz Walutowy rozpoczął program umorzenia części zagranicznego zadłużenia. Pomoc finansową przeznaczono m.in. na rozbudowę infrastruktury wiejskiej, ochronę zdrowia, szkolnictwo. Długotrwałe susze, konieczność importu żywności, masowy przemyt towarów z Nigerii oraz niestabilna sytuacja polityczna pogarsza sytuację gospodarczą Nigru. Spadek cen rud uranu (od początku lat. 80 XX w. do pierwszych lat XXI w.) osłabił rozwój </a:t>
            </a:r>
            <a:r>
              <a:rPr lang="pl-PL" dirty="0" smtClean="0">
                <a:latin typeface="Bahnschrift Condensed" pitchFamily="34" charset="0"/>
              </a:rPr>
              <a:t>górnictwa. </a:t>
            </a:r>
            <a:r>
              <a:rPr lang="pl-PL" dirty="0">
                <a:latin typeface="Bahnschrift Condensed" pitchFamily="34" charset="0"/>
              </a:rPr>
              <a:t>Polityka gospodarcza opiera się na zwiększeniu areału rolnego (nawodnienie ok. 40 tys. ha</a:t>
            </a:r>
            <a:r>
              <a:rPr lang="pl-PL" dirty="0" smtClean="0">
                <a:latin typeface="Bahnschrift Condensed" pitchFamily="34" charset="0"/>
              </a:rPr>
              <a:t>)</a:t>
            </a:r>
            <a:r>
              <a:rPr lang="pl-PL" baseline="30000" dirty="0">
                <a:latin typeface="Bahnschrift Condensed" pitchFamily="34" charset="0"/>
              </a:rPr>
              <a:t>.</a:t>
            </a:r>
            <a:r>
              <a:rPr lang="pl-PL" dirty="0" smtClean="0">
                <a:latin typeface="Bahnschrift Condensed" pitchFamily="34" charset="0"/>
              </a:rPr>
              <a:t> </a:t>
            </a:r>
            <a:r>
              <a:rPr lang="pl-PL" dirty="0">
                <a:latin typeface="Bahnschrift Condensed" pitchFamily="34" charset="0"/>
              </a:rPr>
              <a:t>Około 3% powierzchni Nigru nadaje się na uprawy, zaś około 10% powierzchni państwa przeznaczono na </a:t>
            </a:r>
            <a:r>
              <a:rPr lang="pl-PL" dirty="0" smtClean="0">
                <a:latin typeface="Bahnschrift Condensed" pitchFamily="34" charset="0"/>
              </a:rPr>
              <a:t>pastwiska. </a:t>
            </a:r>
            <a:r>
              <a:rPr lang="pl-PL" dirty="0">
                <a:latin typeface="Bahnschrift Condensed" pitchFamily="34" charset="0"/>
              </a:rPr>
              <a:t>37,7% wartości PKB pochodzi z rolnictwa, 18,6% z przemysłu i 43,7% z </a:t>
            </a:r>
            <a:r>
              <a:rPr lang="pl-PL" dirty="0" smtClean="0">
                <a:latin typeface="Bahnschrift Condensed" pitchFamily="34" charset="0"/>
              </a:rPr>
              <a:t>usług. </a:t>
            </a:r>
            <a:r>
              <a:rPr lang="pl-PL" dirty="0">
                <a:latin typeface="Bahnschrift Condensed" pitchFamily="34" charset="0"/>
              </a:rPr>
              <a:t>W 2014 roku </a:t>
            </a:r>
            <a:r>
              <a:rPr lang="pl-PL" dirty="0" smtClean="0">
                <a:latin typeface="Bahnschrift Condensed" pitchFamily="34" charset="0"/>
              </a:rPr>
              <a:t>inflacja</a:t>
            </a:r>
            <a:r>
              <a:rPr lang="pl-PL" dirty="0">
                <a:latin typeface="Bahnschrift Condensed" pitchFamily="34" charset="0"/>
              </a:rPr>
              <a:t> wynosiła -0,9</a:t>
            </a:r>
            <a:r>
              <a:rPr lang="pl-PL" dirty="0" smtClean="0">
                <a:latin typeface="Bahnschrift Condensed" pitchFamily="34" charset="0"/>
              </a:rPr>
              <a:t>%.</a:t>
            </a:r>
            <a:endParaRPr lang="pl-PL" dirty="0">
              <a:latin typeface="Bahnschrift Condensed" pitchFamily="34" charset="0"/>
            </a:endParaRPr>
          </a:p>
          <a:p>
            <a:pPr>
              <a:buNone/>
            </a:pPr>
            <a:endParaRPr lang="pl-PL" dirty="0">
              <a:latin typeface="Bahnschrift Condensed" pitchFamily="34" charset="0"/>
            </a:endParaRPr>
          </a:p>
        </p:txBody>
      </p:sp>
      <p:pic>
        <p:nvPicPr>
          <p:cNvPr id="17410" name="Picture 2" descr="Znalezione obrazy dla zapytania nig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43050"/>
            <a:ext cx="4286280" cy="435771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>
                <a:ln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  <a:latin typeface="Algerian" pitchFamily="82" charset="0"/>
              </a:rPr>
              <a:t>Przemysł</a:t>
            </a:r>
            <a:r>
              <a:rPr lang="pl-PL" b="1" dirty="0">
                <a:ln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</a:rPr>
              <a:t/>
            </a:r>
            <a:br>
              <a:rPr lang="pl-PL" b="1" dirty="0">
                <a:ln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</a:rPr>
            </a:br>
            <a:endParaRPr lang="pl-PL" dirty="0">
              <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4257676" cy="46863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/>
              <a:t>       </a:t>
            </a:r>
            <a:r>
              <a:rPr lang="pl-PL" dirty="0" smtClean="0">
                <a:latin typeface="Bahnschrift Condensed" pitchFamily="34" charset="0"/>
              </a:rPr>
              <a:t>W </a:t>
            </a:r>
            <a:r>
              <a:rPr lang="pl-PL" dirty="0">
                <a:latin typeface="Bahnschrift Condensed" pitchFamily="34" charset="0"/>
              </a:rPr>
              <a:t>górnictwie największe znaczenie mają rudy uranu, wydobywane na wyżynie Air w rejonie Arlit. W 2004 roku wydobyto 3,3 tys. ton, dzięki czemu Niger stał się jednym z czołowych producentów </a:t>
            </a:r>
            <a:r>
              <a:rPr lang="pl-PL" dirty="0" smtClean="0">
                <a:latin typeface="Bahnschrift Condensed" pitchFamily="34" charset="0"/>
              </a:rPr>
              <a:t>świata. </a:t>
            </a:r>
            <a:r>
              <a:rPr lang="pl-PL" dirty="0">
                <a:latin typeface="Bahnschrift Condensed" pitchFamily="34" charset="0"/>
              </a:rPr>
              <a:t>Z powodu braku linii kolejowych i oddalenia złóż od głównych ośrodków gospodarczych Niger transportuje uran drogą lotniczą. W pobliżu Agades wydobywa się węgiel kamienny. Oprócz uranu i węgla Niger wydobywa złoto (4,2 tony w 2005 </a:t>
            </a:r>
            <a:r>
              <a:rPr lang="pl-PL" dirty="0" smtClean="0">
                <a:latin typeface="Bahnschrift Condensed" pitchFamily="34" charset="0"/>
              </a:rPr>
              <a:t>roku) </a:t>
            </a:r>
            <a:r>
              <a:rPr lang="pl-PL" dirty="0">
                <a:latin typeface="Bahnschrift Condensed" pitchFamily="34" charset="0"/>
              </a:rPr>
              <a:t>i kasyteryt. Ponadto w Nigrze znajdują się złoża fosforytów, rud miedzi i żelaza. Przemysł przetwórczy jest słabo rozwinięty, skupiony głównie w stolicy. Przemysł przetwórczy obejmuje przemysł spożywczy (m.in. przetwórstwo orzeszków ziemnych), włókienniczy (oczyszczalnie bawełny), cementowy, skórzany, chemiczny. Rzemiosło jest rozwinięte (tkactwo, garncarstwo, wyroby ze skóry i miedzi, jubilerstwo).</a:t>
            </a:r>
          </a:p>
        </p:txBody>
      </p:sp>
      <p:pic>
        <p:nvPicPr>
          <p:cNvPr id="20482" name="Picture 2" descr="https://upload.wikimedia.org/wikipedia/commons/6/65/MineArli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00174"/>
            <a:ext cx="3786214" cy="4233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>
                <a:ln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  <a:latin typeface="Algerian" pitchFamily="82" charset="0"/>
              </a:rPr>
              <a:t>Rolnictwo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86700" cy="44720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dirty="0" smtClean="0">
                <a:latin typeface="Bahnschrift Condensed" pitchFamily="34" charset="0"/>
              </a:rPr>
              <a:t>Ponad </a:t>
            </a:r>
            <a:r>
              <a:rPr lang="pl-PL" sz="1600" dirty="0">
                <a:latin typeface="Bahnschrift Condensed" pitchFamily="34" charset="0"/>
              </a:rPr>
              <a:t>90% mieszkańców pracuje w </a:t>
            </a:r>
            <a:r>
              <a:rPr lang="pl-PL" sz="1600" dirty="0" smtClean="0">
                <a:latin typeface="Bahnschrift Condensed" pitchFamily="34" charset="0"/>
              </a:rPr>
              <a:t>rolnictwie. </a:t>
            </a:r>
            <a:r>
              <a:rPr lang="pl-PL" sz="1600" dirty="0">
                <a:latin typeface="Bahnschrift Condensed" pitchFamily="34" charset="0"/>
              </a:rPr>
              <a:t>Do długoletnich susz z lat 80. Niger był krajem samowystarczalnym w produkcji </a:t>
            </a:r>
            <a:r>
              <a:rPr lang="pl-PL" sz="1600" dirty="0" smtClean="0">
                <a:latin typeface="Bahnschrift Condensed" pitchFamily="34" charset="0"/>
              </a:rPr>
              <a:t>żywności. </a:t>
            </a:r>
            <a:r>
              <a:rPr lang="pl-PL" sz="1600" dirty="0">
                <a:latin typeface="Bahnschrift Condensed" pitchFamily="34" charset="0"/>
              </a:rPr>
              <a:t>Uprawia się proso, sorgo, wigna, ryż, maniok, </a:t>
            </a:r>
            <a:r>
              <a:rPr lang="pl-PL" sz="1600" dirty="0" smtClean="0">
                <a:latin typeface="Bahnschrift Condensed" pitchFamily="34" charset="0"/>
              </a:rPr>
              <a:t>bataty</a:t>
            </a:r>
            <a:r>
              <a:rPr lang="pl-PL" sz="1600" dirty="0">
                <a:latin typeface="Bahnschrift Condensed" pitchFamily="34" charset="0"/>
              </a:rPr>
              <a:t>, kukurydzę, </a:t>
            </a:r>
            <a:r>
              <a:rPr lang="pl-PL" sz="1600" dirty="0" smtClean="0">
                <a:latin typeface="Bahnschrift Condensed" pitchFamily="34" charset="0"/>
              </a:rPr>
              <a:t>palm daktylową , </a:t>
            </a:r>
            <a:r>
              <a:rPr lang="pl-PL" sz="1600" dirty="0">
                <a:latin typeface="Bahnschrift Condensed" pitchFamily="34" charset="0"/>
              </a:rPr>
              <a:t> trzcinę cukrową, orzeszki ziemne, bawełnę. Hoduje się kozy, bydło (zebu), owce, osły (Niger jest głównym światowym producentem mięsa oślego, w 2005 roku wyprodukował 4,3 tys. ton mięsa), </a:t>
            </a:r>
            <a:r>
              <a:rPr lang="pl-PL" sz="1600" dirty="0" smtClean="0">
                <a:latin typeface="Bahnschrift Condensed" pitchFamily="34" charset="0"/>
              </a:rPr>
              <a:t>wielbłądy.</a:t>
            </a:r>
            <a:br>
              <a:rPr lang="pl-PL" sz="1600" dirty="0" smtClean="0">
                <a:latin typeface="Bahnschrift Condensed" pitchFamily="34" charset="0"/>
              </a:rPr>
            </a:br>
            <a:endParaRPr lang="pl-PL" dirty="0">
              <a:latin typeface="Bahnschrift Condensed" pitchFamily="34" charset="0"/>
            </a:endParaRPr>
          </a:p>
        </p:txBody>
      </p:sp>
      <p:sp>
        <p:nvSpPr>
          <p:cNvPr id="21508" name="AutoShape 4" descr="Znalezione obrazy dla zapytania rolnictw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512" name="AutoShape 8" descr="Znalezione obrazy dla zapytania rolnictwo Ni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1514" name="Picture 10" descr="Znalezione obrazy dla zapytania rolnictwo afry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071810"/>
            <a:ext cx="4705350" cy="3357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n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</a:rPr>
              <a:t>Zakończenie</a:t>
            </a:r>
            <a:endParaRPr lang="pl-PL" dirty="0">
              <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	</a:t>
            </a:r>
            <a:r>
              <a:rPr lang="pl-PL" b="1" dirty="0" smtClean="0"/>
              <a:t>	Wykonał : </a:t>
            </a:r>
          </a:p>
          <a:p>
            <a:r>
              <a:rPr lang="pl-PL" i="1" dirty="0" smtClean="0"/>
              <a:t>Radosław Aduła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	</a:t>
            </a:r>
            <a:r>
              <a:rPr lang="pl-PL" b="1" dirty="0" smtClean="0"/>
              <a:t>Źródła :</a:t>
            </a:r>
          </a:p>
          <a:p>
            <a:r>
              <a:rPr lang="pl-PL" i="1" dirty="0" smtClean="0"/>
              <a:t>www.wikipedia.com</a:t>
            </a:r>
          </a:p>
          <a:p>
            <a:r>
              <a:rPr lang="pl-PL" i="1" dirty="0" smtClean="0"/>
              <a:t>Google Grafika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28</Words>
  <Application>Microsoft Office PowerPoint</Application>
  <PresentationFormat>On-screen Show (4:3)</PresentationFormat>
  <Paragraphs>31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Niger</vt:lpstr>
      <vt:lpstr>Symbole Narodowe</vt:lpstr>
      <vt:lpstr>Podział administracyjny </vt:lpstr>
      <vt:lpstr> Gospodarka </vt:lpstr>
      <vt:lpstr> Przemysł </vt:lpstr>
      <vt:lpstr> Rolnictwo </vt:lpstr>
      <vt:lpstr>Zakończenie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Niger</dc:title>
  <dc:creator>Maciek Alul</dc:creator>
  <cp:lastModifiedBy>Maciek Alul</cp:lastModifiedBy>
  <cp:revision>9</cp:revision>
  <dcterms:created xsi:type="dcterms:W3CDTF">2020-01-14T17:57:05Z</dcterms:created>
  <dcterms:modified xsi:type="dcterms:W3CDTF">2020-01-14T19:05:53Z</dcterms:modified>
</cp:coreProperties>
</file>