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356" r:id="rId3"/>
    <p:sldId id="357" r:id="rId4"/>
    <p:sldId id="361" r:id="rId5"/>
    <p:sldId id="350" r:id="rId6"/>
    <p:sldId id="360" r:id="rId7"/>
    <p:sldId id="359" r:id="rId8"/>
    <p:sldId id="354" r:id="rId9"/>
    <p:sldId id="358" r:id="rId10"/>
    <p:sldId id="362" r:id="rId11"/>
  </p:sldIdLst>
  <p:sldSz cx="9144000" cy="6858000" type="screen4x3"/>
  <p:notesSz cx="6858000" cy="987266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3333"/>
    <a:srgbClr val="008000"/>
    <a:srgbClr val="003300"/>
    <a:srgbClr val="800000"/>
    <a:srgbClr val="0099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3" autoAdjust="0"/>
    <p:restoredTop sz="98406" autoAdjust="0"/>
  </p:normalViewPr>
  <p:slideViewPr>
    <p:cSldViewPr>
      <p:cViewPr varScale="1">
        <p:scale>
          <a:sx n="111" d="100"/>
          <a:sy n="111" d="100"/>
        </p:scale>
        <p:origin x="17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602" y="-96"/>
      </p:cViewPr>
      <p:guideLst>
        <p:guide orient="horz" pos="3111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67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DF2DF9EA-2028-4D4E-82C0-8B5FB3F068E2}" type="datetimeFigureOut">
              <a:rPr lang="pl-PL" altLang="pl-PL"/>
              <a:pPr>
                <a:defRPr/>
              </a:pPr>
              <a:t>13.04.2021</a:t>
            </a:fld>
            <a:endParaRPr lang="pl-PL" altLang="pl-PL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67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839B0471-FF8A-49BE-A9D7-6ECA9C5879F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4117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67" y="0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7263" y="738188"/>
            <a:ext cx="4941887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9" y="4689832"/>
            <a:ext cx="5485122" cy="4443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67" y="9378083"/>
            <a:ext cx="2972438" cy="4930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7A0B2253-A0A2-4349-BD9C-B24370B065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44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26863A-9026-43D0-A9F3-476368814F82}" type="slidenum">
              <a:rPr lang="pl-PL" altLang="pl-PL" smtClean="0">
                <a:cs typeface="Arial" charset="0"/>
              </a:rPr>
              <a:pPr/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738188"/>
            <a:ext cx="4937125" cy="370363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39" y="4688252"/>
            <a:ext cx="5485122" cy="4444910"/>
          </a:xfrm>
          <a:noFill/>
        </p:spPr>
        <p:txBody>
          <a:bodyPr lIns="87498" tIns="43749" rIns="87498" bIns="43749"/>
          <a:lstStyle/>
          <a:p>
            <a:pPr eaLnBrk="1" hangingPunct="1"/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D0C91-4B5F-402E-BA6E-52A0DC20E7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D13FD-4F93-45DF-BE4C-3485BF68FA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B08C2-3D9B-4617-839E-24B0F6C929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FDC2A-12EC-4674-9CE7-4DF8EAF4E0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4E7C-F0D4-4D78-A606-3FA56AFBA8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72C35-B2C4-42C8-BC09-944166C100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58105-D954-4C89-8BC4-1052DE30F3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92B54-33DA-433D-AD40-A6EDCA5BFB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D6B11-32ED-46D9-A245-E90EEEBDD4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EF374-87E5-498B-BA0A-EE70CC82C6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A8BB-C265-4986-92A8-DD8647D76B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80256-AB7A-4241-8116-C6618D5D1E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FDFBB722-7FF1-42B1-BF58-A090082EB4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mkociszewska@um.warszawa.p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podstawowe2jezyczne.edukacja.warszawa.pl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pierwsz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56592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58888" y="4437063"/>
            <a:ext cx="7561262" cy="242093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pl-PL" altLang="pl-PL" sz="48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pl-PL" altLang="pl-PL" sz="1800" dirty="0" smtClean="0">
              <a:solidFill>
                <a:schemeClr val="accent2"/>
              </a:solidFill>
            </a:endParaRPr>
          </a:p>
          <a:p>
            <a:pPr marL="0" indent="0" algn="r" eaLnBrk="1" hangingPunct="1">
              <a:buFontTx/>
              <a:buNone/>
            </a:pPr>
            <a:endParaRPr lang="pl-PL" altLang="pl-PL" sz="16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pl-PL" altLang="pl-PL" sz="2400" b="1" dirty="0" smtClean="0">
                <a:solidFill>
                  <a:schemeClr val="accent2"/>
                </a:solidFill>
              </a:rPr>
              <a:t>Biuro Edukacji Urzędu m.st. Warszawy</a:t>
            </a:r>
          </a:p>
          <a:p>
            <a:pPr marL="0" indent="0" algn="ctr" eaLnBrk="1" hangingPunct="1">
              <a:buFontTx/>
              <a:buNone/>
            </a:pPr>
            <a:r>
              <a:rPr lang="pl-PL" altLang="pl-PL" sz="1600" b="1" dirty="0" smtClean="0">
                <a:solidFill>
                  <a:schemeClr val="accent2"/>
                </a:solidFill>
              </a:rPr>
              <a:t>Warszawa, 13 kwietnia 2021 r.</a:t>
            </a:r>
            <a:endParaRPr lang="pl-PL" altLang="pl-PL" sz="1800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pl-PL" altLang="pl-PL" sz="2800" dirty="0" smtClean="0">
              <a:solidFill>
                <a:schemeClr val="accent2"/>
              </a:solidFill>
            </a:endParaRP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1331913" y="5084763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29225"/>
            <a:ext cx="11160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895600" y="352425"/>
            <a:ext cx="398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2400">
              <a:latin typeface="Times New Roman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-540567" y="0"/>
            <a:ext cx="9000999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sz="2400" b="1" dirty="0" smtClean="0">
              <a:solidFill>
                <a:schemeClr val="accent2"/>
              </a:solidFill>
              <a:latin typeface="+mn-lt"/>
            </a:endParaRPr>
          </a:p>
          <a:p>
            <a:pPr algn="ctr">
              <a:defRPr/>
            </a:pPr>
            <a:r>
              <a:rPr lang="pl-PL" sz="2800" b="1" dirty="0" smtClean="0">
                <a:solidFill>
                  <a:schemeClr val="accent2"/>
                </a:solidFill>
                <a:latin typeface="+mn-lt"/>
              </a:rPr>
              <a:t>Rekrutacja do klas VII dwujęzycznych </a:t>
            </a:r>
          </a:p>
          <a:p>
            <a:pPr algn="ctr">
              <a:defRPr/>
            </a:pPr>
            <a:r>
              <a:rPr lang="pl-PL" sz="2800" b="1" dirty="0" smtClean="0">
                <a:solidFill>
                  <a:schemeClr val="accent2"/>
                </a:solidFill>
                <a:latin typeface="+mn-lt"/>
              </a:rPr>
              <a:t>na </a:t>
            </a:r>
            <a:r>
              <a:rPr lang="pl-PL" sz="2800" b="1" dirty="0">
                <a:solidFill>
                  <a:schemeClr val="accent2"/>
                </a:solidFill>
                <a:latin typeface="+mn-lt"/>
              </a:rPr>
              <a:t>rok szkolny </a:t>
            </a:r>
            <a:r>
              <a:rPr lang="pl-PL" sz="2800" b="1" dirty="0" smtClean="0">
                <a:solidFill>
                  <a:schemeClr val="accent2"/>
                </a:solidFill>
                <a:latin typeface="+mn-lt"/>
              </a:rPr>
              <a:t>2021/2022</a:t>
            </a:r>
            <a:r>
              <a:rPr lang="pl-P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pl-P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pl-PL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91" name="Picture 8" descr="polska_czarna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652963"/>
            <a:ext cx="19177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15294" y="274638"/>
            <a:ext cx="7371506" cy="1143000"/>
          </a:xfrm>
        </p:spPr>
        <p:txBody>
          <a:bodyPr/>
          <a:lstStyle/>
          <a:p>
            <a:r>
              <a:rPr lang="pl-PL" sz="3200" b="1" dirty="0" smtClean="0">
                <a:solidFill>
                  <a:srgbClr val="C00000"/>
                </a:solidFill>
              </a:rPr>
              <a:t>KONTAKT – sprawy merytoryczne</a:t>
            </a:r>
            <a:endParaRPr lang="pl-PL" sz="3200" b="1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5866"/>
            <a:ext cx="8229600" cy="4550297"/>
          </a:xfrm>
        </p:spPr>
        <p:txBody>
          <a:bodyPr/>
          <a:lstStyle/>
          <a:p>
            <a:r>
              <a:rPr lang="pl-PL" dirty="0" smtClean="0"/>
              <a:t>Monika Kociszewska</a:t>
            </a:r>
          </a:p>
          <a:p>
            <a:r>
              <a:rPr lang="pl-PL" dirty="0" smtClean="0"/>
              <a:t>Tel. 22 44 33 553</a:t>
            </a:r>
          </a:p>
          <a:p>
            <a:r>
              <a:rPr lang="pl-PL" dirty="0" smtClean="0">
                <a:hlinkClick r:id="rId2"/>
              </a:rPr>
              <a:t>mkociszewska@um.warszawa.pl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30" y="39541"/>
            <a:ext cx="129246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1" y="260350"/>
            <a:ext cx="7487494" cy="1022284"/>
          </a:xfrm>
        </p:spPr>
        <p:txBody>
          <a:bodyPr/>
          <a:lstStyle/>
          <a:p>
            <a:pPr eaLnBrk="1" hangingPunct="1"/>
            <a:r>
              <a:rPr lang="pl-PL" altLang="pl-PL" sz="3200" dirty="0" smtClean="0">
                <a:solidFill>
                  <a:srgbClr val="C00000"/>
                </a:solidFill>
              </a:rPr>
              <a:t>Oddziały dwujęzyczne  w szkołach podstawowych 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endParaRPr lang="pl-PL" altLang="pl-PL" sz="2800" dirty="0" smtClean="0">
              <a:solidFill>
                <a:srgbClr val="CC3333"/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446393" cy="5256584"/>
          </a:xfrm>
        </p:spPr>
        <p:txBody>
          <a:bodyPr/>
          <a:lstStyle/>
          <a:p>
            <a:pPr marL="0" indent="0" eaLnBrk="1" hangingPunct="1">
              <a:buNone/>
            </a:pPr>
            <a:endParaRPr lang="pl-PL" altLang="pl-PL" sz="2000" b="1" dirty="0" smtClean="0"/>
          </a:p>
          <a:p>
            <a:pPr marL="0" indent="0" eaLnBrk="1" hangingPunct="1">
              <a:buNone/>
            </a:pPr>
            <a:r>
              <a:rPr lang="pl-PL" altLang="pl-PL" sz="2000" b="1" dirty="0" smtClean="0"/>
              <a:t>Zasady rekrutacji na rok szkolny 2021/2022 do klas VII oddziałów dwujęzycznych określa: </a:t>
            </a:r>
          </a:p>
          <a:p>
            <a:pPr eaLnBrk="1" hangingPunct="1"/>
            <a:r>
              <a:rPr lang="pl-PL" altLang="pl-PL" sz="2000" dirty="0" smtClean="0"/>
              <a:t>Ustawa z dnia 14 grudnia 2016 r. Prawo oświatowe (Dz. U. z 2020 r. poz. 910 z </a:t>
            </a:r>
            <a:r>
              <a:rPr lang="pl-PL" altLang="pl-PL" sz="2000" dirty="0" err="1" smtClean="0"/>
              <a:t>późn</a:t>
            </a:r>
            <a:r>
              <a:rPr lang="pl-PL" altLang="pl-PL" sz="2000" dirty="0" smtClean="0"/>
              <a:t> zm.);</a:t>
            </a:r>
          </a:p>
          <a:p>
            <a:pPr eaLnBrk="1" hangingPunct="1"/>
            <a:r>
              <a:rPr lang="pl-PL" altLang="pl-PL" sz="2000" dirty="0"/>
              <a:t>rozporządzenia Ministra Edukacji Narodowej z dnia 21 sierpnia 2019 r. w sprawie przeprowadzania postępowania rekrutacyjnego oraz postępowania uzupełniającego do publicznych przedszkoli, szkół, placówek i centrów (Dz. U. poz. </a:t>
            </a:r>
            <a:r>
              <a:rPr lang="pl-PL" altLang="pl-PL" sz="2000" dirty="0" smtClean="0"/>
              <a:t>1737);</a:t>
            </a:r>
          </a:p>
          <a:p>
            <a:pPr lvl="0" eaLnBrk="1" hangingPunct="1"/>
            <a:r>
              <a:rPr lang="pl-PL" sz="2000" dirty="0" smtClean="0"/>
              <a:t>Uchwała </a:t>
            </a:r>
            <a:r>
              <a:rPr lang="pl-PL" sz="2000" dirty="0"/>
              <a:t>Nr XLI/1062/2017 Rady m.st. Warszawy z dnia 9 lutego 2017 r. </a:t>
            </a:r>
            <a:r>
              <a:rPr lang="pl-PL" sz="2000" i="1" dirty="0"/>
              <a:t>w sprawie składania wniosków o przyjęcie do publicznych przedszkoli, oddziałów przedszkolnych w szkołach podstawowych oraz szkół podstawowych prowadzonych przez m.st. Warszawę.</a:t>
            </a:r>
            <a:endParaRPr lang="pl-PL" sz="2000" dirty="0"/>
          </a:p>
          <a:p>
            <a:pPr algn="ctr" eaLnBrk="1" hangingPunct="1"/>
            <a:endParaRPr lang="pl-PL" altLang="pl-PL" sz="2400" dirty="0" smtClean="0"/>
          </a:p>
          <a:p>
            <a:pPr marL="0" indent="0" algn="ctr" eaLnBrk="1" hangingPunct="1">
              <a:buNone/>
            </a:pPr>
            <a:endParaRPr lang="pl-PL" altLang="pl-PL" sz="2400" dirty="0" smtClean="0"/>
          </a:p>
          <a:p>
            <a:pPr algn="ctr" eaLnBrk="1" hangingPunct="1"/>
            <a:endParaRPr lang="pl-PL" altLang="pl-PL" sz="2000" dirty="0" smtClean="0"/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2</a:t>
            </a:fld>
            <a:endParaRPr lang="pl-PL" altLang="pl-PL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0"/>
            <a:ext cx="1367706" cy="128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36402"/>
          </a:xfrm>
        </p:spPr>
        <p:txBody>
          <a:bodyPr/>
          <a:lstStyle/>
          <a:p>
            <a:pPr eaLnBrk="1" hangingPunct="1"/>
            <a:r>
              <a:rPr lang="pl-PL" altLang="pl-PL" dirty="0" smtClean="0">
                <a:solidFill>
                  <a:srgbClr val="CC3333"/>
                </a:solidFill>
              </a:rPr>
              <a:t>KRYTERIA NABORU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0121" y="980728"/>
            <a:ext cx="7236296" cy="4176464"/>
          </a:xfrm>
        </p:spPr>
        <p:txBody>
          <a:bodyPr/>
          <a:lstStyle/>
          <a:p>
            <a:pPr algn="just"/>
            <a:endParaRPr lang="pl-PL" altLang="pl-PL" sz="2000" dirty="0" smtClean="0"/>
          </a:p>
          <a:p>
            <a:pPr algn="just"/>
            <a:r>
              <a:rPr lang="pl-PL" altLang="pl-PL" sz="2000" dirty="0" smtClean="0"/>
              <a:t>Zgodnie z art. 139 ustawy Prawo oświatowe </a:t>
            </a:r>
            <a:r>
              <a:rPr lang="pl-PL" altLang="pl-PL" sz="2000" dirty="0"/>
              <a:t>n</a:t>
            </a:r>
            <a:r>
              <a:rPr lang="pl-PL" altLang="pl-PL" sz="2000" dirty="0" smtClean="0"/>
              <a:t>a rok szkolny 2021/2022 do oddziału dwujęzycznego utworzonego w klasie VII ośmioletniej szkoły podstawowej przyjmuje się w pierwszej kolejności </a:t>
            </a:r>
            <a:r>
              <a:rPr lang="pl-PL" altLang="pl-PL" sz="2000" b="1" dirty="0" smtClean="0">
                <a:solidFill>
                  <a:srgbClr val="FF0000"/>
                </a:solidFill>
              </a:rPr>
              <a:t>ucznia tej szkoły</a:t>
            </a:r>
            <a:r>
              <a:rPr lang="pl-PL" altLang="pl-PL" sz="2000" b="1" dirty="0" smtClean="0"/>
              <a:t>, </a:t>
            </a:r>
            <a:r>
              <a:rPr lang="pl-PL" altLang="pl-PL" sz="2000" dirty="0" smtClean="0"/>
              <a:t>który:</a:t>
            </a:r>
          </a:p>
          <a:p>
            <a:pPr marL="0" indent="0" algn="just">
              <a:buNone/>
            </a:pPr>
            <a:endParaRPr lang="pl-PL" altLang="pl-PL" sz="2000" u="sng" dirty="0" smtClean="0"/>
          </a:p>
          <a:p>
            <a:pPr marL="0" indent="0" algn="just">
              <a:buNone/>
            </a:pPr>
            <a:r>
              <a:rPr lang="pl-PL" altLang="pl-PL" sz="2000" dirty="0" smtClean="0"/>
              <a:t>1) otrzymał promocję do klasy VII;</a:t>
            </a:r>
          </a:p>
          <a:p>
            <a:pPr marL="0" indent="0" algn="just">
              <a:buNone/>
            </a:pPr>
            <a:r>
              <a:rPr lang="pl-PL" altLang="pl-PL" sz="2000" dirty="0" smtClean="0"/>
              <a:t>2) </a:t>
            </a:r>
            <a:r>
              <a:rPr lang="pl-PL" altLang="pl-PL" sz="2000" b="1" dirty="0" smtClean="0"/>
              <a:t>uzyskał pozytywny wynik sprawdzianu predyspozycji językowych przeprowadzonego na warunkach ustalonych przez radę pedagogiczną.</a:t>
            </a:r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3</a:t>
            </a:fld>
            <a:endParaRPr lang="pl-PL" altLang="pl-PL" dirty="0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0"/>
            <a:ext cx="935658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8" y="1588"/>
            <a:ext cx="1188194" cy="160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29394"/>
            <a:ext cx="7283152" cy="1143000"/>
          </a:xfrm>
        </p:spPr>
        <p:txBody>
          <a:bodyPr/>
          <a:lstStyle/>
          <a:p>
            <a:r>
              <a:rPr lang="pl-PL" dirty="0" smtClean="0">
                <a:solidFill>
                  <a:srgbClr val="C00000"/>
                </a:solidFill>
              </a:rPr>
              <a:t>KRYTERIA NABORU – CD.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3403"/>
          </a:xfrm>
        </p:spPr>
        <p:txBody>
          <a:bodyPr/>
          <a:lstStyle/>
          <a:p>
            <a:pPr algn="just"/>
            <a:r>
              <a:rPr lang="pl-PL" altLang="pl-PL" sz="2000" dirty="0"/>
              <a:t>W przypadku większej liczby kandydatów, spełniających ww. warunki, niż liczba wolnych miejsc w oddziale, na pierwszym etapie postępowania rekrutacyjnego są brane pod uwagę łącznie następujące kryteria: </a:t>
            </a:r>
          </a:p>
          <a:p>
            <a:pPr algn="just">
              <a:buAutoNum type="arabicParenR"/>
            </a:pPr>
            <a:r>
              <a:rPr lang="pl-PL" altLang="pl-PL" sz="2000" dirty="0"/>
              <a:t>wynik sprawdzianu predyspozycji </a:t>
            </a:r>
            <a:r>
              <a:rPr lang="pl-PL" altLang="pl-PL" sz="2000" dirty="0" smtClean="0"/>
              <a:t>językowych – </a:t>
            </a:r>
            <a:r>
              <a:rPr lang="pl-PL" altLang="pl-PL" sz="2000" b="1" dirty="0" smtClean="0"/>
              <a:t>max</a:t>
            </a:r>
            <a:r>
              <a:rPr lang="pl-PL" altLang="pl-PL" sz="2000" b="1" dirty="0"/>
              <a:t> </a:t>
            </a:r>
            <a:r>
              <a:rPr lang="pl-PL" altLang="pl-PL" sz="2000" b="1" dirty="0" smtClean="0"/>
              <a:t>58 pkt (200x0,29)</a:t>
            </a:r>
            <a:endParaRPr lang="pl-PL" altLang="pl-PL" sz="2000" b="1" dirty="0"/>
          </a:p>
          <a:p>
            <a:pPr algn="just">
              <a:buAutoNum type="arabicParenR"/>
            </a:pPr>
            <a:r>
              <a:rPr lang="pl-PL" altLang="pl-PL" sz="2000" dirty="0"/>
              <a:t>Wymienione na świadectwie promocyjnym do klasy VII szkoły podstawowej oceny z języka polskiego, matematyki i języka obcego </a:t>
            </a:r>
            <a:r>
              <a:rPr lang="pl-PL" altLang="pl-PL" sz="2000" dirty="0" smtClean="0"/>
              <a:t>nowożytnego - </a:t>
            </a:r>
            <a:r>
              <a:rPr lang="pl-PL" altLang="pl-PL" sz="2000" b="1" dirty="0" smtClean="0"/>
              <a:t>max. 18 pkt za ocenę;</a:t>
            </a:r>
            <a:endParaRPr lang="pl-PL" altLang="pl-PL" sz="2000" b="1" dirty="0"/>
          </a:p>
          <a:p>
            <a:pPr algn="just">
              <a:buAutoNum type="arabicParenR"/>
            </a:pPr>
            <a:r>
              <a:rPr lang="pl-PL" altLang="pl-PL" sz="2000" dirty="0"/>
              <a:t>świadectwo promocyjne do klasy VII szkoły podstawowej z wyróżnieniem - </a:t>
            </a:r>
            <a:r>
              <a:rPr lang="pl-PL" altLang="pl-PL" sz="2000" b="1" dirty="0"/>
              <a:t>7 pkt*.</a:t>
            </a:r>
            <a:endParaRPr lang="pl-PL" altLang="pl-PL" sz="1400" dirty="0"/>
          </a:p>
          <a:p>
            <a:pPr lvl="1" algn="just">
              <a:buNone/>
            </a:pPr>
            <a:endParaRPr lang="pl-PL" altLang="pl-PL" sz="1400" dirty="0" smtClean="0"/>
          </a:p>
          <a:p>
            <a:pPr lvl="1" algn="just">
              <a:buNone/>
            </a:pPr>
            <a:r>
              <a:rPr lang="pl-PL" altLang="pl-PL" sz="1800" b="1" dirty="0" smtClean="0"/>
              <a:t>MAKSYMALNA LICZBA PUNKTÓW DO UZYSKANIA ZA ŚWIADECETWO = 61  PKT + 58 PKT za sprawdzian = 119 PKT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  <p:pic>
        <p:nvPicPr>
          <p:cNvPr id="5" name="Picture 5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1588"/>
            <a:ext cx="1188194" cy="160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17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5" y="260350"/>
            <a:ext cx="7582297" cy="648370"/>
          </a:xfrm>
        </p:spPr>
        <p:txBody>
          <a:bodyPr/>
          <a:lstStyle/>
          <a:p>
            <a:pPr eaLnBrk="1" hangingPunct="1"/>
            <a:r>
              <a:rPr lang="pl-PL" altLang="pl-PL" sz="2000" b="1" u="sng" dirty="0" smtClean="0">
                <a:solidFill>
                  <a:srgbClr val="C00000"/>
                </a:solidFill>
              </a:rPr>
              <a:t/>
            </a:r>
            <a:br>
              <a:rPr lang="pl-PL" altLang="pl-PL" sz="2000" b="1" u="sng" dirty="0" smtClean="0">
                <a:solidFill>
                  <a:srgbClr val="C00000"/>
                </a:solidFill>
              </a:rPr>
            </a:br>
            <a:r>
              <a:rPr lang="pl-PL" altLang="pl-PL" sz="3600" dirty="0" smtClean="0">
                <a:solidFill>
                  <a:srgbClr val="C00000"/>
                </a:solidFill>
              </a:rPr>
              <a:t>KRYTERIA NABORU CD.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endParaRPr lang="pl-PL" altLang="pl-PL" sz="2800" dirty="0" smtClean="0">
              <a:solidFill>
                <a:srgbClr val="CC3333"/>
              </a:solidFill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764704"/>
            <a:ext cx="8302378" cy="6093296"/>
          </a:xfrm>
        </p:spPr>
        <p:txBody>
          <a:bodyPr/>
          <a:lstStyle/>
          <a:p>
            <a:pPr algn="just" eaLnBrk="1" hangingPunct="1"/>
            <a:r>
              <a:rPr lang="pl-PL" altLang="pl-PL" sz="2400" dirty="0" smtClean="0"/>
              <a:t>        W </a:t>
            </a:r>
            <a:r>
              <a:rPr lang="pl-PL" altLang="pl-PL" sz="2400" dirty="0"/>
              <a:t>przypadku równorzędnych wyników uzyskanych na pierwszym etapie </a:t>
            </a:r>
            <a:r>
              <a:rPr lang="pl-PL" altLang="pl-PL" sz="2400" dirty="0" smtClean="0"/>
              <a:t>postępowania lub jeżeli po zakończeniu tego etapu oddział dwujęzyczny nadal dysponuje wolnymi miejscami</a:t>
            </a:r>
            <a:r>
              <a:rPr lang="pl-PL" altLang="pl-PL" sz="2400" b="1" dirty="0" smtClean="0"/>
              <a:t>, </a:t>
            </a:r>
            <a:r>
              <a:rPr lang="pl-PL" altLang="pl-PL" sz="2400" b="1" dirty="0"/>
              <a:t>na drugim etapie są brane pod uwagę łącznie kryteria </a:t>
            </a:r>
            <a:r>
              <a:rPr lang="pl-PL" altLang="pl-PL" sz="2400" b="1" dirty="0" smtClean="0"/>
              <a:t>ustawowe: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wielodzietność rodziny kandydata</a:t>
            </a:r>
            <a:r>
              <a:rPr lang="pl-PL" altLang="pl-PL" sz="2400" dirty="0" smtClean="0"/>
              <a:t>,</a:t>
            </a:r>
            <a:endParaRPr lang="pl-PL" altLang="pl-PL" sz="2400" dirty="0"/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kandydata,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jednego z rodziców kandydata,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obojga rodziców kandydata, </a:t>
            </a:r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niepełnosprawność rodzeństwa kandydata</a:t>
            </a:r>
            <a:r>
              <a:rPr lang="pl-PL" altLang="pl-PL" sz="2400" dirty="0" smtClean="0"/>
              <a:t>,</a:t>
            </a:r>
            <a:endParaRPr lang="pl-PL" altLang="pl-PL" sz="2400" dirty="0"/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samotne wychowanie kandydata w rodzinie</a:t>
            </a:r>
            <a:r>
              <a:rPr lang="pl-PL" altLang="pl-PL" sz="2400" dirty="0" smtClean="0"/>
              <a:t>,</a:t>
            </a:r>
            <a:endParaRPr lang="pl-PL" altLang="pl-PL" sz="2400" dirty="0"/>
          </a:p>
          <a:p>
            <a:pPr marL="0" indent="0" eaLnBrk="1" hangingPunct="1">
              <a:buNone/>
            </a:pPr>
            <a:r>
              <a:rPr lang="pl-PL" altLang="pl-PL" sz="2400" dirty="0" smtClean="0"/>
              <a:t>	- </a:t>
            </a:r>
            <a:r>
              <a:rPr lang="pl-PL" altLang="pl-PL" sz="2400" dirty="0"/>
              <a:t>objęcie kandydata pieczą zastępczą.</a:t>
            </a:r>
          </a:p>
          <a:p>
            <a:pPr marL="0" indent="0" algn="ctr">
              <a:lnSpc>
                <a:spcPct val="80000"/>
              </a:lnSpc>
              <a:buNone/>
            </a:pPr>
            <a:endParaRPr lang="pl-PL" altLang="pl-PL" sz="2400" dirty="0" smtClean="0"/>
          </a:p>
          <a:p>
            <a:pPr algn="ctr">
              <a:lnSpc>
                <a:spcPct val="80000"/>
              </a:lnSpc>
            </a:pPr>
            <a:r>
              <a:rPr lang="pl-PL" altLang="pl-PL" sz="2400" dirty="0" smtClean="0"/>
              <a:t>Kryteria ustawowe mają jednakową wartość. </a:t>
            </a:r>
            <a:r>
              <a:rPr lang="pl-PL" altLang="pl-PL" sz="2400" b="1" dirty="0" smtClean="0"/>
              <a:t>Nie mają jednak wartości punktowej!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l-PL" altLang="pl-PL" sz="1900" dirty="0"/>
          </a:p>
          <a:p>
            <a:pPr>
              <a:lnSpc>
                <a:spcPct val="80000"/>
              </a:lnSpc>
              <a:buFontTx/>
              <a:buChar char="-"/>
            </a:pPr>
            <a:endParaRPr lang="pl-PL" altLang="pl-PL" sz="2000" dirty="0" smtClean="0"/>
          </a:p>
        </p:txBody>
      </p:sp>
      <p:sp>
        <p:nvSpPr>
          <p:cNvPr id="35843" name="Symbol zastępczy numeru slajdu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F68B3-1F6D-4A8B-BD28-37677579DCAB}" type="slidenum">
              <a:rPr lang="pl-PL" altLang="pl-PL" smtClean="0">
                <a:cs typeface="Arial" charset="0"/>
              </a:rPr>
              <a:pPr/>
              <a:t>5</a:t>
            </a:fld>
            <a:endParaRPr lang="pl-PL" altLang="pl-PL" dirty="0" smtClean="0">
              <a:cs typeface="Arial" charset="0"/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7125" y="1588"/>
            <a:ext cx="3968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25" y="4586288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olska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1" y="0"/>
            <a:ext cx="1089570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994122"/>
          </a:xfrm>
        </p:spPr>
        <p:txBody>
          <a:bodyPr/>
          <a:lstStyle/>
          <a:p>
            <a:r>
              <a:rPr lang="pl-PL" sz="3600" dirty="0">
                <a:solidFill>
                  <a:srgbClr val="C00000"/>
                </a:solidFill>
              </a:rPr>
              <a:t>KRYTERIA NABORU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l-PL" b="1" dirty="0"/>
              <a:t>W przypadku wolnych </a:t>
            </a:r>
            <a:r>
              <a:rPr lang="pl-PL" dirty="0"/>
              <a:t>miejsc do oddziałów dwujęzycznych, na trzecim etapie postępowania rekrutacyjnego mogą być przyjęci kandydaci </a:t>
            </a:r>
            <a:r>
              <a:rPr lang="pl-PL" b="1" u="sng" dirty="0"/>
              <a:t>niebędący uczniami tej szkoły</a:t>
            </a:r>
            <a:r>
              <a:rPr lang="pl-PL" dirty="0"/>
              <a:t>, którzy przystąpili do postepowania rekrutacyjnego z zachowaniem kryteriów opisanych powyżej.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584176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8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994122"/>
          </a:xfrm>
        </p:spPr>
        <p:txBody>
          <a:bodyPr/>
          <a:lstStyle/>
          <a:p>
            <a:r>
              <a:rPr lang="pl-PL" sz="2800" b="1" dirty="0" smtClean="0">
                <a:solidFill>
                  <a:srgbClr val="CC3333"/>
                </a:solidFill>
              </a:rPr>
              <a:t>POSTĘPOWANIE REKRUTACYJNE</a:t>
            </a:r>
            <a:endParaRPr lang="pl-PL" sz="2800" b="1" dirty="0">
              <a:solidFill>
                <a:srgbClr val="CC333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r>
              <a:rPr lang="pl-PL" sz="2800" dirty="0"/>
              <a:t>Zgodnie § </a:t>
            </a:r>
            <a:r>
              <a:rPr lang="pl-PL" sz="2800" dirty="0" smtClean="0"/>
              <a:t>1 Uchwały </a:t>
            </a:r>
            <a:r>
              <a:rPr lang="pl-PL" sz="2800" dirty="0"/>
              <a:t>Nr XLI/1062/2017 Rady m.st. Warszawy </a:t>
            </a:r>
            <a:r>
              <a:rPr lang="pl-PL" sz="2800" i="1" dirty="0"/>
              <a:t>w sprawie składania wniosków o przyjęcie do publicznych przedszkoli, oddziałów przedszkolnych w szkołach podstawowych oraz szkół podstawowych prowadzonych przez m.st. </a:t>
            </a:r>
            <a:r>
              <a:rPr lang="pl-PL" sz="2800" i="1" dirty="0" smtClean="0"/>
              <a:t>Warszawę </a:t>
            </a:r>
            <a:r>
              <a:rPr lang="pl-PL" sz="2800" dirty="0" smtClean="0"/>
              <a:t>w </a:t>
            </a:r>
            <a:r>
              <a:rPr lang="pl-PL" sz="2800" dirty="0"/>
              <a:t>postępowaniu rekrutacyjnym do klas VII dwujęzycznych - wniosek o przyjęcie można składać </a:t>
            </a:r>
            <a:r>
              <a:rPr lang="pl-PL" sz="2800" b="1" u="sng" dirty="0" smtClean="0"/>
              <a:t>do dowolnej liczby szkół</a:t>
            </a:r>
            <a:r>
              <a:rPr lang="pl-PL" sz="2800" b="1" dirty="0" smtClean="0"/>
              <a:t>, </a:t>
            </a:r>
            <a:r>
              <a:rPr lang="pl-PL" sz="2800" dirty="0"/>
              <a:t>które prowadzą postępowanie </a:t>
            </a:r>
            <a:r>
              <a:rPr lang="pl-PL" sz="2800" dirty="0" smtClean="0"/>
              <a:t>rekrutacyjne do oddziałów dwujęzycznych.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74E7C-F0D4-4D78-A606-3FA56AFBA876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pic>
        <p:nvPicPr>
          <p:cNvPr id="5" name="Picture 5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0"/>
            <a:ext cx="151172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08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71417" y="260350"/>
            <a:ext cx="6828975" cy="864394"/>
          </a:xfrm>
        </p:spPr>
        <p:txBody>
          <a:bodyPr/>
          <a:lstStyle/>
          <a:p>
            <a:pPr eaLnBrk="1" hangingPunct="1"/>
            <a:r>
              <a:rPr lang="pl-PL" altLang="pl-PL" sz="3600" b="1" dirty="0" smtClean="0">
                <a:solidFill>
                  <a:srgbClr val="C00000"/>
                </a:solidFill>
              </a:rPr>
              <a:t>REKRUTACJA W LICZBACH</a:t>
            </a:r>
          </a:p>
        </p:txBody>
      </p:sp>
      <p:pic>
        <p:nvPicPr>
          <p:cNvPr id="28675" name="Picture 4" descr="polska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80" y="17009"/>
            <a:ext cx="11509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Symbol zastępczy numeru slajdu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4B5AF2F-C128-4B40-8131-9305609484CB}" type="slidenum">
              <a:rPr lang="pl-PL" altLang="pl-PL" sz="1400"/>
              <a:pPr algn="r"/>
              <a:t>8</a:t>
            </a:fld>
            <a:endParaRPr lang="pl-PL" altLang="pl-PL" sz="140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8713" y="0"/>
            <a:ext cx="395287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47125" y="4584700"/>
            <a:ext cx="3968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695949" y="1053268"/>
            <a:ext cx="8003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pl-PL" altLang="pl-P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Organizacja klas VII dwujęzycznych w roku szkolnym </a:t>
            </a:r>
            <a:r>
              <a:rPr lang="pl-PL" altLang="pl-PL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2020/2021 </a:t>
            </a:r>
            <a:endParaRPr lang="pl-PL" altLang="pl-PL" sz="20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392495"/>
              </p:ext>
            </p:extLst>
          </p:nvPr>
        </p:nvGraphicFramePr>
        <p:xfrm>
          <a:off x="1931136" y="4365103"/>
          <a:ext cx="4931085" cy="897119"/>
        </p:xfrm>
        <a:graphic>
          <a:graphicData uri="http://schemas.openxmlformats.org/drawingml/2006/table">
            <a:tbl>
              <a:tblPr firstRow="1" firstCol="1" bandRow="1"/>
              <a:tblGrid>
                <a:gridCol w="2276127">
                  <a:extLst>
                    <a:ext uri="{9D8B030D-6E8A-4147-A177-3AD203B41FA5}">
                      <a16:colId xmlns:a16="http://schemas.microsoft.com/office/drawing/2014/main" val="3896397767"/>
                    </a:ext>
                  </a:extLst>
                </a:gridCol>
                <a:gridCol w="2654958">
                  <a:extLst>
                    <a:ext uri="{9D8B030D-6E8A-4147-A177-3AD203B41FA5}">
                      <a16:colId xmlns:a16="http://schemas.microsoft.com/office/drawing/2014/main" val="3766170162"/>
                    </a:ext>
                  </a:extLst>
                </a:gridCol>
              </a:tblGrid>
              <a:tr h="446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szkół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oddziałów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813114"/>
                  </a:ext>
                </a:extLst>
              </a:tr>
              <a:tr h="451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</a:t>
                      </a:r>
                      <a:r>
                        <a:rPr lang="pl-PL" sz="1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(+1)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</a:t>
                      </a:r>
                      <a:r>
                        <a:rPr lang="pl-PL" sz="1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(+1)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55879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368132"/>
              </p:ext>
            </p:extLst>
          </p:nvPr>
        </p:nvGraphicFramePr>
        <p:xfrm>
          <a:off x="2915816" y="5338748"/>
          <a:ext cx="2592288" cy="1395682"/>
        </p:xfrm>
        <a:graphic>
          <a:graphicData uri="http://schemas.openxmlformats.org/drawingml/2006/table">
            <a:tbl>
              <a:tblPr firstRow="1" firstCol="1" bandRow="1"/>
              <a:tblGrid>
                <a:gridCol w="1421483">
                  <a:extLst>
                    <a:ext uri="{9D8B030D-6E8A-4147-A177-3AD203B41FA5}">
                      <a16:colId xmlns:a16="http://schemas.microsoft.com/office/drawing/2014/main" val="4008724382"/>
                    </a:ext>
                  </a:extLst>
                </a:gridCol>
                <a:gridCol w="1170805">
                  <a:extLst>
                    <a:ext uri="{9D8B030D-6E8A-4147-A177-3AD203B41FA5}">
                      <a16:colId xmlns:a16="http://schemas.microsoft.com/office/drawing/2014/main" val="243183090"/>
                    </a:ext>
                  </a:extLst>
                </a:gridCol>
              </a:tblGrid>
              <a:tr h="658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język obcy nauczany dwujęzycznie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b="1" dirty="0" smtClean="0">
                        <a:effectLst/>
                        <a:latin typeface="Arial CE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liczba </a:t>
                      </a:r>
                      <a:r>
                        <a:rPr lang="pl-PL" sz="1000" b="1" dirty="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oddziałów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687820"/>
                  </a:ext>
                </a:extLst>
              </a:tr>
              <a:tr h="184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j. angielski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 (+7)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500107339"/>
                  </a:ext>
                </a:extLst>
              </a:tr>
              <a:tr h="184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j. hiszpański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(-1)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705368838"/>
                  </a:ext>
                </a:extLst>
              </a:tr>
              <a:tr h="184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j. francuski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(0)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3006429"/>
                  </a:ext>
                </a:extLst>
              </a:tr>
              <a:tr h="184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j. niemiecki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Arial CE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(-4)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19996647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39087" y="3952393"/>
            <a:ext cx="87462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organizacji klas VII dwujęzycznych na rok szkolny 2021/2022</a:t>
            </a:r>
            <a:endParaRPr kumimoji="0" lang="pl-PL" alt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541019"/>
              </p:ext>
            </p:extLst>
          </p:nvPr>
        </p:nvGraphicFramePr>
        <p:xfrm>
          <a:off x="251520" y="1700808"/>
          <a:ext cx="7848871" cy="2175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57721591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64897179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24638559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521077827"/>
                    </a:ext>
                  </a:extLst>
                </a:gridCol>
              </a:tblGrid>
              <a:tr h="608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u="sng" dirty="0">
                          <a:solidFill>
                            <a:schemeClr val="tx1"/>
                          </a:solidFill>
                          <a:effectLst/>
                        </a:rPr>
                        <a:t>Plany</a:t>
                      </a: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  na rok szkolny 2020/2021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u="sng">
                          <a:solidFill>
                            <a:schemeClr val="tx1"/>
                          </a:solidFill>
                          <a:effectLst/>
                        </a:rPr>
                        <a:t>Po przydziale 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Różnica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707753"/>
                  </a:ext>
                </a:extLst>
              </a:tr>
              <a:tr h="517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Liczba szkół podstawowych z oddziałami dwujęzycznymi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</a:rPr>
                        <a:t>-8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0831768"/>
                  </a:ext>
                </a:extLst>
              </a:tr>
              <a:tr h="440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</a:rPr>
                        <a:t>Liczba oddziałów dwujęzycznych klas VII</a:t>
                      </a:r>
                      <a:endParaRPr lang="pl-PL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FF0000"/>
                          </a:solidFill>
                          <a:effectLst/>
                        </a:rPr>
                        <a:t>-10</a:t>
                      </a:r>
                      <a:endParaRPr lang="pl-PL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0851502"/>
                  </a:ext>
                </a:extLst>
              </a:tr>
              <a:tr h="608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Liczba uczniów w oddziałach dwujęzycznych klas VII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1815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1615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0000"/>
                          </a:solidFill>
                          <a:effectLst/>
                        </a:rPr>
                        <a:t>-200</a:t>
                      </a:r>
                      <a:endParaRPr lang="pl-PL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814878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547664" y="476673"/>
            <a:ext cx="6478488" cy="1080120"/>
          </a:xfrm>
        </p:spPr>
        <p:txBody>
          <a:bodyPr/>
          <a:lstStyle/>
          <a:p>
            <a:r>
              <a:rPr lang="pl-PL" sz="3600" dirty="0" smtClean="0">
                <a:solidFill>
                  <a:srgbClr val="C00000"/>
                </a:solidFill>
              </a:rPr>
              <a:t>TERMINY REKRUTACJI</a:t>
            </a:r>
            <a:endParaRPr lang="pl-PL" sz="3600" dirty="0">
              <a:solidFill>
                <a:srgbClr val="C00000"/>
              </a:solidFill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208912" cy="5040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Harmonogram dla KANDYDATA został zamieszczony na stronie Biura Edukacji</a:t>
            </a:r>
            <a:endParaRPr lang="pl-PL" sz="24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400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Nabór odbywać się będzie z </a:t>
            </a:r>
            <a:r>
              <a:rPr lang="pl-PL" sz="2400" dirty="0"/>
              <a:t>wykorzystaniem </a:t>
            </a:r>
            <a:r>
              <a:rPr lang="pl-PL" sz="2400" dirty="0" smtClean="0"/>
              <a:t>elektronicznego </a:t>
            </a:r>
            <a:r>
              <a:rPr lang="pl-PL" sz="2400" dirty="0"/>
              <a:t>systemu  rekrutacji i rozpocznie się </a:t>
            </a:r>
            <a:r>
              <a:rPr lang="pl-PL" sz="2400" dirty="0" smtClean="0"/>
              <a:t>dla KANDYDATA, wzorem ubiegłego roku, </a:t>
            </a:r>
            <a:r>
              <a:rPr lang="pl-PL" sz="2400" b="1" dirty="0" smtClean="0"/>
              <a:t>17 maja</a:t>
            </a:r>
            <a:r>
              <a:rPr lang="pl-PL" sz="2400" b="1" dirty="0"/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pl-PL" sz="2400" dirty="0" smtClean="0"/>
              <a:t>System </a:t>
            </a:r>
            <a:r>
              <a:rPr lang="pl-PL" sz="2400" dirty="0"/>
              <a:t>rekrutacyjny dostępny </a:t>
            </a:r>
            <a:r>
              <a:rPr lang="pl-PL" sz="2400" dirty="0" smtClean="0"/>
              <a:t>dla kandydatów pod </a:t>
            </a:r>
            <a:r>
              <a:rPr lang="pl-PL" sz="2400" dirty="0"/>
              <a:t>adresem:</a:t>
            </a:r>
          </a:p>
          <a:p>
            <a:r>
              <a:rPr lang="pl-PL" sz="2400" u="sng" dirty="0">
                <a:hlinkClick r:id="rId2"/>
              </a:rPr>
              <a:t>www.podstawowe2jezyczne.edukacja.warszawa.pl</a:t>
            </a:r>
            <a:endParaRPr lang="pl-PL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l-PL" sz="2400" b="1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EF374-87E5-498B-BA0A-EE70CC82C612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pic>
        <p:nvPicPr>
          <p:cNvPr id="5" name="Picture 4" descr="polska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480" y="17009"/>
            <a:ext cx="1296565" cy="153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04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l-P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l-P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3002</TotalTime>
  <Words>674</Words>
  <Application>Microsoft Office PowerPoint</Application>
  <PresentationFormat>Pokaz na ekranie (4:3)</PresentationFormat>
  <Paragraphs>98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Arial CE</vt:lpstr>
      <vt:lpstr>Calibri</vt:lpstr>
      <vt:lpstr>Times New Roman</vt:lpstr>
      <vt:lpstr>Projekt domyślny</vt:lpstr>
      <vt:lpstr>Prezentacja programu PowerPoint</vt:lpstr>
      <vt:lpstr>Oddziały dwujęzyczne  w szkołach podstawowych  </vt:lpstr>
      <vt:lpstr>KRYTERIA NABORU</vt:lpstr>
      <vt:lpstr>KRYTERIA NABORU – CD.</vt:lpstr>
      <vt:lpstr> KRYTERIA NABORU CD. </vt:lpstr>
      <vt:lpstr>KRYTERIA NABORU CD.</vt:lpstr>
      <vt:lpstr>POSTĘPOWANIE REKRUTACYJNE</vt:lpstr>
      <vt:lpstr>REKRUTACJA W LICZBACH</vt:lpstr>
      <vt:lpstr>TERMINY REKRUTACJI</vt:lpstr>
      <vt:lpstr>KONTAKT – sprawy merytoryczne</vt:lpstr>
    </vt:vector>
  </TitlesOfParts>
  <Company>UMstW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mapelt</dc:creator>
  <cp:lastModifiedBy>Kociszewska Monika</cp:lastModifiedBy>
  <cp:revision>445</cp:revision>
  <cp:lastPrinted>2015-08-21T11:23:00Z</cp:lastPrinted>
  <dcterms:created xsi:type="dcterms:W3CDTF">2011-02-23T07:59:08Z</dcterms:created>
  <dcterms:modified xsi:type="dcterms:W3CDTF">2021-04-13T13:41:42Z</dcterms:modified>
</cp:coreProperties>
</file>