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2" r:id="rId3"/>
    <p:sldId id="263" r:id="rId4"/>
    <p:sldId id="259" r:id="rId5"/>
    <p:sldId id="260" r:id="rId6"/>
    <p:sldId id="264" r:id="rId7"/>
    <p:sldId id="261" r:id="rId8"/>
    <p:sldId id="265" r:id="rId9"/>
    <p:sldId id="266" r:id="rId10"/>
    <p:sldId id="267" r:id="rId11"/>
    <p:sldId id="268" r:id="rId12"/>
    <p:sldId id="287" r:id="rId13"/>
    <p:sldId id="288" r:id="rId14"/>
    <p:sldId id="290" r:id="rId15"/>
    <p:sldId id="269" r:id="rId16"/>
    <p:sldId id="270" r:id="rId17"/>
    <p:sldId id="304" r:id="rId18"/>
    <p:sldId id="305" r:id="rId19"/>
    <p:sldId id="273" r:id="rId20"/>
    <p:sldId id="279" r:id="rId21"/>
    <p:sldId id="307" r:id="rId22"/>
    <p:sldId id="281" r:id="rId23"/>
    <p:sldId id="277" r:id="rId24"/>
    <p:sldId id="278" r:id="rId25"/>
    <p:sldId id="282" r:id="rId26"/>
    <p:sldId id="283" r:id="rId27"/>
    <p:sldId id="308" r:id="rId28"/>
    <p:sldId id="289" r:id="rId29"/>
    <p:sldId id="284" r:id="rId30"/>
    <p:sldId id="285" r:id="rId31"/>
    <p:sldId id="286" r:id="rId32"/>
    <p:sldId id="291" r:id="rId33"/>
    <p:sldId id="292" r:id="rId34"/>
    <p:sldId id="293" r:id="rId35"/>
    <p:sldId id="294" r:id="rId36"/>
    <p:sldId id="306" r:id="rId37"/>
    <p:sldId id="295" r:id="rId38"/>
    <p:sldId id="296" r:id="rId39"/>
    <p:sldId id="297" r:id="rId40"/>
    <p:sldId id="298" r:id="rId41"/>
    <p:sldId id="299" r:id="rId42"/>
    <p:sldId id="300" r:id="rId43"/>
    <p:sldId id="301" r:id="rId44"/>
    <p:sldId id="302" r:id="rId45"/>
    <p:sldId id="309" r:id="rId46"/>
    <p:sldId id="30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p:scale>
          <a:sx n="66" d="100"/>
          <a:sy n="66" d="100"/>
        </p:scale>
        <p:origin x="1746" y="11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8731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3368002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380603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394255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1698286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6" name="Footer Placeholder 5"/>
          <p:cNvSpPr>
            <a:spLocks noGrp="1"/>
          </p:cNvSpPr>
          <p:nvPr>
            <p:ph type="ftr" sz="quarter" idx="11"/>
          </p:nvPr>
        </p:nvSpPr>
        <p:spPr/>
        <p:txBody>
          <a:bodyPr/>
          <a:lstStyle/>
          <a:p>
            <a:endParaRPr lang="sk-SK" dirty="0"/>
          </a:p>
        </p:txBody>
      </p:sp>
      <p:sp>
        <p:nvSpPr>
          <p:cNvPr id="7" name="Slide Number Placeholder 6"/>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170412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8" name="Footer Placeholder 7"/>
          <p:cNvSpPr>
            <a:spLocks noGrp="1"/>
          </p:cNvSpPr>
          <p:nvPr>
            <p:ph type="ftr" sz="quarter" idx="11"/>
          </p:nvPr>
        </p:nvSpPr>
        <p:spPr/>
        <p:txBody>
          <a:bodyPr/>
          <a:lstStyle/>
          <a:p>
            <a:endParaRPr lang="sk-SK" dirty="0"/>
          </a:p>
        </p:txBody>
      </p:sp>
      <p:sp>
        <p:nvSpPr>
          <p:cNvPr id="9" name="Slide Number Placeholder 8"/>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395127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4" name="Footer Placeholder 3"/>
          <p:cNvSpPr>
            <a:spLocks noGrp="1"/>
          </p:cNvSpPr>
          <p:nvPr>
            <p:ph type="ftr" sz="quarter" idx="11"/>
          </p:nvPr>
        </p:nvSpPr>
        <p:spPr/>
        <p:txBody>
          <a:bodyPr/>
          <a:lstStyle/>
          <a:p>
            <a:endParaRPr lang="sk-SK" dirty="0"/>
          </a:p>
        </p:txBody>
      </p:sp>
      <p:sp>
        <p:nvSpPr>
          <p:cNvPr id="5" name="Slide Number Placeholder 4"/>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338735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3" name="Footer Placeholder 2"/>
          <p:cNvSpPr>
            <a:spLocks noGrp="1"/>
          </p:cNvSpPr>
          <p:nvPr>
            <p:ph type="ftr" sz="quarter" idx="11"/>
          </p:nvPr>
        </p:nvSpPr>
        <p:spPr/>
        <p:txBody>
          <a:bodyPr/>
          <a:lstStyle/>
          <a:p>
            <a:endParaRPr lang="sk-SK" dirty="0"/>
          </a:p>
        </p:txBody>
      </p:sp>
      <p:sp>
        <p:nvSpPr>
          <p:cNvPr id="4" name="Slide Number Placeholder 3"/>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280568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6" name="Footer Placeholder 5"/>
          <p:cNvSpPr>
            <a:spLocks noGrp="1"/>
          </p:cNvSpPr>
          <p:nvPr>
            <p:ph type="ftr" sz="quarter" idx="11"/>
          </p:nvPr>
        </p:nvSpPr>
        <p:spPr/>
        <p:txBody>
          <a:bodyPr/>
          <a:lstStyle/>
          <a:p>
            <a:endParaRPr lang="sk-SK" dirty="0"/>
          </a:p>
        </p:txBody>
      </p:sp>
      <p:sp>
        <p:nvSpPr>
          <p:cNvPr id="7" name="Slide Number Placeholder 6"/>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1757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dirty="0"/>
              <a:t>Kliknutím na ikonu pridáte obrázok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3908D018-F93C-4431-8102-9CC5569FA8FC}" type="datetimeFigureOut">
              <a:rPr lang="sk-SK" smtClean="0"/>
              <a:t>7. 6. 2022</a:t>
            </a:fld>
            <a:endParaRPr lang="sk-SK" dirty="0"/>
          </a:p>
        </p:txBody>
      </p:sp>
      <p:sp>
        <p:nvSpPr>
          <p:cNvPr id="6" name="Footer Placeholder 5"/>
          <p:cNvSpPr>
            <a:spLocks noGrp="1"/>
          </p:cNvSpPr>
          <p:nvPr>
            <p:ph type="ftr" sz="quarter" idx="11"/>
          </p:nvPr>
        </p:nvSpPr>
        <p:spPr/>
        <p:txBody>
          <a:bodyPr/>
          <a:lstStyle/>
          <a:p>
            <a:endParaRPr lang="sk-SK" dirty="0"/>
          </a:p>
        </p:txBody>
      </p:sp>
      <p:sp>
        <p:nvSpPr>
          <p:cNvPr id="7" name="Slide Number Placeholder 6"/>
          <p:cNvSpPr>
            <a:spLocks noGrp="1"/>
          </p:cNvSpPr>
          <p:nvPr>
            <p:ph type="sldNum" sz="quarter" idx="12"/>
          </p:nvPr>
        </p:nvSpPr>
        <p:spPr/>
        <p:txBody>
          <a:bodyPr/>
          <a:lstStyle/>
          <a:p>
            <a:fld id="{85456401-057D-4C0B-B007-F5FF4ACC81DB}" type="slidenum">
              <a:rPr lang="sk-SK" smtClean="0"/>
              <a:t>‹#›</a:t>
            </a:fld>
            <a:endParaRPr lang="sk-SK" dirty="0"/>
          </a:p>
        </p:txBody>
      </p:sp>
    </p:spTree>
    <p:extLst>
      <p:ext uri="{BB962C8B-B14F-4D97-AF65-F5344CB8AC3E}">
        <p14:creationId xmlns:p14="http://schemas.microsoft.com/office/powerpoint/2010/main" val="97471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8D018-F93C-4431-8102-9CC5569FA8FC}" type="datetimeFigureOut">
              <a:rPr lang="sk-SK" smtClean="0"/>
              <a:t>7. 6. 2022</a:t>
            </a:fld>
            <a:endParaRPr lang="sk-SK"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56401-057D-4C0B-B007-F5FF4ACC81DB}" type="slidenum">
              <a:rPr lang="sk-SK" smtClean="0"/>
              <a:t>‹#›</a:t>
            </a:fld>
            <a:endParaRPr lang="sk-SK" dirty="0"/>
          </a:p>
        </p:txBody>
      </p:sp>
    </p:spTree>
    <p:extLst>
      <p:ext uri="{BB962C8B-B14F-4D97-AF65-F5344CB8AC3E}">
        <p14:creationId xmlns:p14="http://schemas.microsoft.com/office/powerpoint/2010/main" val="33435394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8.jpeg"/><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0.jpeg"/><Relationship Id="rId5" Type="http://schemas.microsoft.com/office/2007/relationships/hdphoto" Target="../media/hdphoto3.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6.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2.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6.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0.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8.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54.jpeg"/><Relationship Id="rId5" Type="http://schemas.microsoft.com/office/2007/relationships/hdphoto" Target="../media/hdphoto3.wdp"/><Relationship Id="rId10" Type="http://schemas.openxmlformats.org/officeDocument/2006/relationships/image" Target="../media/image53.jpeg"/><Relationship Id="rId4" Type="http://schemas.openxmlformats.org/officeDocument/2006/relationships/image" Target="../media/image12.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openxmlformats.org/officeDocument/2006/relationships/image" Target="../media/image55.png"/><Relationship Id="rId4" Type="http://schemas.openxmlformats.org/officeDocument/2006/relationships/image" Target="../media/image12.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57.png"/><Relationship Id="rId5" Type="http://schemas.microsoft.com/office/2007/relationships/hdphoto" Target="../media/hdphoto3.wdp"/><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0.jpeg"/><Relationship Id="rId5" Type="http://schemas.microsoft.com/office/2007/relationships/hdphoto" Target="../media/hdphoto3.wdp"/><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2.png"/><Relationship Id="rId5" Type="http://schemas.microsoft.com/office/2007/relationships/hdphoto" Target="../media/hdphoto3.wdp"/><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6.wdp"/><Relationship Id="rId12" Type="http://schemas.openxmlformats.org/officeDocument/2006/relationships/image" Target="../media/image74.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7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5.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8.jpeg"/><Relationship Id="rId5" Type="http://schemas.microsoft.com/office/2007/relationships/hdphoto" Target="../media/hdphoto3.wdp"/><Relationship Id="rId10" Type="http://schemas.openxmlformats.org/officeDocument/2006/relationships/image" Target="../media/image77.jpeg"/><Relationship Id="rId4" Type="http://schemas.openxmlformats.org/officeDocument/2006/relationships/image" Target="../media/image12.png"/><Relationship Id="rId9"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80.JP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AEC4263D-97C8-54F5-8EC3-1923CEA8D7F3}"/>
              </a:ext>
            </a:extLst>
          </p:cNvPr>
          <p:cNvSpPr>
            <a:spLocks noGrp="1"/>
          </p:cNvSpPr>
          <p:nvPr>
            <p:ph type="ctrTitle"/>
          </p:nvPr>
        </p:nvSpPr>
        <p:spPr/>
        <p:txBody>
          <a:bodyPr>
            <a:normAutofit fontScale="90000"/>
          </a:bodyPr>
          <a:lstStyle/>
          <a:p>
            <a:r>
              <a:rPr lang="sk-SK" b="1" dirty="0">
                <a:latin typeface="+mn-lt"/>
              </a:rPr>
              <a:t>ERASMUS +</a:t>
            </a:r>
            <a:br>
              <a:rPr lang="sk-SK" b="1" dirty="0">
                <a:latin typeface="+mn-lt"/>
              </a:rPr>
            </a:br>
            <a:r>
              <a:rPr lang="sk-SK" b="1" dirty="0">
                <a:latin typeface="+mn-lt"/>
              </a:rPr>
              <a:t>ELEKTRO-PNEUMATIC MODULE</a:t>
            </a:r>
          </a:p>
        </p:txBody>
      </p:sp>
      <p:sp>
        <p:nvSpPr>
          <p:cNvPr id="3" name="Podnadpis 2">
            <a:extLst>
              <a:ext uri="{FF2B5EF4-FFF2-40B4-BE49-F238E27FC236}">
                <a16:creationId xmlns:a16="http://schemas.microsoft.com/office/drawing/2014/main" id="{FA45F0C7-B197-C8D2-51E0-D34D86209E6E}"/>
              </a:ext>
            </a:extLst>
          </p:cNvPr>
          <p:cNvSpPr>
            <a:spLocks noGrp="1"/>
          </p:cNvSpPr>
          <p:nvPr>
            <p:ph type="subTitle" idx="1"/>
          </p:nvPr>
        </p:nvSpPr>
        <p:spPr/>
        <p:txBody>
          <a:bodyPr/>
          <a:lstStyle/>
          <a:p>
            <a:r>
              <a:rPr lang="sk-SK" b="1" dirty="0">
                <a:latin typeface="Avenir Next LT Pro Light" panose="020B0304020202020204" pitchFamily="34" charset="-18"/>
              </a:rPr>
              <a:t>SLOVENSKO - NEMECKO</a:t>
            </a:r>
          </a:p>
        </p:txBody>
      </p:sp>
      <p:pic>
        <p:nvPicPr>
          <p:cNvPr id="7" name="Obrázok 6" descr="Obrázok, na ktorom je text&#10;&#10;Automaticky generovaný popis">
            <a:extLst>
              <a:ext uri="{FF2B5EF4-FFF2-40B4-BE49-F238E27FC236}">
                <a16:creationId xmlns:a16="http://schemas.microsoft.com/office/drawing/2014/main" id="{BB7C7878-9444-BBCB-B241-0D504F950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476" y="-168143"/>
            <a:ext cx="2176382" cy="2176382"/>
          </a:xfrm>
          <a:prstGeom prst="rect">
            <a:avLst/>
          </a:prstGeom>
        </p:spPr>
      </p:pic>
      <p:pic>
        <p:nvPicPr>
          <p:cNvPr id="11" name="Obrázok 10" descr="Obrázok, na ktorom je posteľ, červené, zástava, položené&#10;&#10;Automaticky generovaný popis">
            <a:extLst>
              <a:ext uri="{FF2B5EF4-FFF2-40B4-BE49-F238E27FC236}">
                <a16:creationId xmlns:a16="http://schemas.microsoft.com/office/drawing/2014/main" id="{021DED61-CD49-C077-CA86-DDB5A451B2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36900" y="4348086"/>
            <a:ext cx="2485198" cy="1655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ok 13" descr="Obrázok, na ktorom je zástava&#10;&#10;Automaticky generovaný popis">
            <a:extLst>
              <a:ext uri="{FF2B5EF4-FFF2-40B4-BE49-F238E27FC236}">
                <a16:creationId xmlns:a16="http://schemas.microsoft.com/office/drawing/2014/main" id="{DB9ED1EC-CB91-7D3E-79BB-61A6A28366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69903" y="4429919"/>
            <a:ext cx="2798097" cy="1573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ok 15" descr="Obrázok, na ktorom je text&#10;&#10;Automaticky generovaný popis">
            <a:extLst>
              <a:ext uri="{FF2B5EF4-FFF2-40B4-BE49-F238E27FC236}">
                <a16:creationId xmlns:a16="http://schemas.microsoft.com/office/drawing/2014/main" id="{28E44177-E47E-9C23-F8DB-26074D77DC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312" y="626916"/>
            <a:ext cx="2434198" cy="514830"/>
          </a:xfrm>
          <a:prstGeom prst="rect">
            <a:avLst/>
          </a:prstGeom>
        </p:spPr>
      </p:pic>
      <p:pic>
        <p:nvPicPr>
          <p:cNvPr id="18" name="Obrázok 17" descr="Obrázok, na ktorom je text&#10;&#10;Automaticky generovaný popis">
            <a:extLst>
              <a:ext uri="{FF2B5EF4-FFF2-40B4-BE49-F238E27FC236}">
                <a16:creationId xmlns:a16="http://schemas.microsoft.com/office/drawing/2014/main" id="{9A7B907E-D826-8CE4-88E0-2ECAAFFEB06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36220" y="626916"/>
            <a:ext cx="2176382" cy="707048"/>
          </a:xfrm>
          <a:prstGeom prst="rect">
            <a:avLst/>
          </a:prstGeom>
        </p:spPr>
      </p:pic>
      <p:pic>
        <p:nvPicPr>
          <p:cNvPr id="20" name="Obrázok 19" descr="Obrázok, na ktorom je text, riad, tanier, ClipArt&#10;&#10;Automaticky generovaný popis">
            <a:extLst>
              <a:ext uri="{FF2B5EF4-FFF2-40B4-BE49-F238E27FC236}">
                <a16:creationId xmlns:a16="http://schemas.microsoft.com/office/drawing/2014/main" id="{AF179846-5148-8D36-F832-A8E9CBA98B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905" y="626916"/>
            <a:ext cx="1864605" cy="674857"/>
          </a:xfrm>
          <a:prstGeom prst="rect">
            <a:avLst/>
          </a:prstGeom>
        </p:spPr>
      </p:pic>
      <p:pic>
        <p:nvPicPr>
          <p:cNvPr id="22" name="Obrázok 21" descr="Obrázok, na ktorom je text&#10;&#10;Automaticky generovaný popis">
            <a:extLst>
              <a:ext uri="{FF2B5EF4-FFF2-40B4-BE49-F238E27FC236}">
                <a16:creationId xmlns:a16="http://schemas.microsoft.com/office/drawing/2014/main" id="{ACC6C572-86CA-B2F6-8E68-20477A182E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1844" y="420574"/>
            <a:ext cx="2434198" cy="1119731"/>
          </a:xfrm>
          <a:prstGeom prst="rect">
            <a:avLst/>
          </a:prstGeom>
        </p:spPr>
      </p:pic>
    </p:spTree>
    <p:extLst>
      <p:ext uri="{BB962C8B-B14F-4D97-AF65-F5344CB8AC3E}">
        <p14:creationId xmlns:p14="http://schemas.microsoft.com/office/powerpoint/2010/main" val="30380688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471105AC-2C4A-4CCE-8D22-2795C16D16D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57705" y="-1522767"/>
            <a:ext cx="5741292" cy="300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ástupný text 2">
            <a:extLst>
              <a:ext uri="{FF2B5EF4-FFF2-40B4-BE49-F238E27FC236}">
                <a16:creationId xmlns:a16="http://schemas.microsoft.com/office/drawing/2014/main" id="{7E422364-55BB-C047-9DB7-D95A6275194B}"/>
              </a:ext>
            </a:extLst>
          </p:cNvPr>
          <p:cNvSpPr>
            <a:spLocks noGrp="1"/>
          </p:cNvSpPr>
          <p:nvPr>
            <p:ph type="body" idx="1"/>
          </p:nvPr>
        </p:nvSpPr>
        <p:spPr>
          <a:xfrm>
            <a:off x="1015267" y="410404"/>
            <a:ext cx="5157787" cy="823912"/>
          </a:xfrm>
        </p:spPr>
        <p:txBody>
          <a:bodyPr>
            <a:noAutofit/>
          </a:bodyPr>
          <a:lstStyle/>
          <a:p>
            <a:r>
              <a:rPr lang="sk-SK" sz="5400" b="0" dirty="0"/>
              <a:t>Prvý týždeň</a:t>
            </a:r>
          </a:p>
        </p:txBody>
      </p:sp>
      <p:pic>
        <p:nvPicPr>
          <p:cNvPr id="19" name="Obrázok 18" descr="Obrázok, na ktorom je text&#10;&#10;Automaticky generovaný popis">
            <a:extLst>
              <a:ext uri="{FF2B5EF4-FFF2-40B4-BE49-F238E27FC236}">
                <a16:creationId xmlns:a16="http://schemas.microsoft.com/office/drawing/2014/main" id="{48A419B4-8CDB-BBC2-A796-609BBB1CD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8737" y="222153"/>
            <a:ext cx="3091647" cy="1422158"/>
          </a:xfrm>
          <a:prstGeom prst="rect">
            <a:avLst/>
          </a:prstGeom>
        </p:spPr>
      </p:pic>
      <p:pic>
        <p:nvPicPr>
          <p:cNvPr id="21" name="Obrázok 20" descr="Obrázok, na ktorom je text&#10;&#10;Automaticky generovaný popis">
            <a:extLst>
              <a:ext uri="{FF2B5EF4-FFF2-40B4-BE49-F238E27FC236}">
                <a16:creationId xmlns:a16="http://schemas.microsoft.com/office/drawing/2014/main" id="{1FE55983-B948-DDDD-8BAC-D32972C6CC39}"/>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03908" y="388082"/>
            <a:ext cx="3639677" cy="112053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4472" y="1644311"/>
            <a:ext cx="8662133" cy="4961670"/>
          </a:xfrm>
          <a:prstGeom prst="rect">
            <a:avLst/>
          </a:prstGeom>
        </p:spPr>
      </p:pic>
      <p:sp>
        <p:nvSpPr>
          <p:cNvPr id="2" name="Content Placeholder 1"/>
          <p:cNvSpPr>
            <a:spLocks noGrp="1"/>
          </p:cNvSpPr>
          <p:nvPr>
            <p:ph sz="quarter" idx="4"/>
          </p:nvPr>
        </p:nvSpPr>
        <p:spPr/>
        <p:txBody>
          <a:bodyPr/>
          <a:lstStyle/>
          <a:p>
            <a:endParaRPr lang="sk-SK"/>
          </a:p>
        </p:txBody>
      </p:sp>
      <p:sp>
        <p:nvSpPr>
          <p:cNvPr id="4" name="Text Placeholder 3"/>
          <p:cNvSpPr>
            <a:spLocks noGrp="1"/>
          </p:cNvSpPr>
          <p:nvPr>
            <p:ph type="body" sz="quarter" idx="3"/>
          </p:nvPr>
        </p:nvSpPr>
        <p:spPr/>
        <p:txBody>
          <a:bodyPr/>
          <a:lstStyle/>
          <a:p>
            <a:endParaRPr lang="sk-SK"/>
          </a:p>
        </p:txBody>
      </p:sp>
    </p:spTree>
    <p:extLst>
      <p:ext uri="{BB962C8B-B14F-4D97-AF65-F5344CB8AC3E}">
        <p14:creationId xmlns:p14="http://schemas.microsoft.com/office/powerpoint/2010/main" val="25427331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471105AC-2C4A-4CCE-8D22-2795C16D16D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57705" y="-1522767"/>
            <a:ext cx="5741292" cy="300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ástupný text 2">
            <a:extLst>
              <a:ext uri="{FF2B5EF4-FFF2-40B4-BE49-F238E27FC236}">
                <a16:creationId xmlns:a16="http://schemas.microsoft.com/office/drawing/2014/main" id="{7E422364-55BB-C047-9DB7-D95A6275194B}"/>
              </a:ext>
            </a:extLst>
          </p:cNvPr>
          <p:cNvSpPr>
            <a:spLocks noGrp="1"/>
          </p:cNvSpPr>
          <p:nvPr>
            <p:ph type="body" idx="1"/>
          </p:nvPr>
        </p:nvSpPr>
        <p:spPr>
          <a:xfrm>
            <a:off x="1015267" y="410404"/>
            <a:ext cx="5157787" cy="823912"/>
          </a:xfrm>
        </p:spPr>
        <p:txBody>
          <a:bodyPr>
            <a:noAutofit/>
          </a:bodyPr>
          <a:lstStyle/>
          <a:p>
            <a:r>
              <a:rPr lang="sk-SK" sz="5400" b="0" dirty="0"/>
              <a:t>Prvý týždeň</a:t>
            </a:r>
          </a:p>
        </p:txBody>
      </p:sp>
      <p:sp>
        <p:nvSpPr>
          <p:cNvPr id="8" name="Zástupný text 7">
            <a:extLst>
              <a:ext uri="{FF2B5EF4-FFF2-40B4-BE49-F238E27FC236}">
                <a16:creationId xmlns:a16="http://schemas.microsoft.com/office/drawing/2014/main" id="{AC784F05-7D39-9D23-DEE3-A7ADA24FA016}"/>
              </a:ext>
            </a:extLst>
          </p:cNvPr>
          <p:cNvSpPr>
            <a:spLocks noGrp="1"/>
          </p:cNvSpPr>
          <p:nvPr>
            <p:ph type="body" sz="quarter" idx="3"/>
          </p:nvPr>
        </p:nvSpPr>
        <p:spPr>
          <a:xfrm>
            <a:off x="-5736768" y="1866464"/>
            <a:ext cx="5183189" cy="4450629"/>
          </a:xfrm>
        </p:spPr>
        <p:txBody>
          <a:bodyPr>
            <a:normAutofit lnSpcReduction="10000"/>
          </a:bodyPr>
          <a:lstStyle/>
          <a:p>
            <a:r>
              <a:rPr lang="sk-SK" dirty="0">
                <a:solidFill>
                  <a:schemeClr val="bg1"/>
                </a:solidFill>
              </a:rPr>
              <a:t>Mestská odborná škola pre kov – dizajn – mechatroniku spolu s Mestskou odbornou školou výrobným inžinierstvom a Technickou školou </a:t>
            </a:r>
            <a:r>
              <a:rPr lang="sk-SK" b="0" dirty="0">
                <a:solidFill>
                  <a:schemeClr val="bg1"/>
                </a:solidFill>
              </a:rPr>
              <a:t>(Mestská technická škola strojnícka, kovová konštrukcia, informatika a elektrotechnika) sa nachádza v budove na </a:t>
            </a:r>
            <a:r>
              <a:rPr lang="sk-SK" b="0" dirty="0" err="1">
                <a:solidFill>
                  <a:schemeClr val="bg1"/>
                </a:solidFill>
              </a:rPr>
              <a:t>Deroystraße</a:t>
            </a:r>
            <a:r>
              <a:rPr lang="sk-SK" b="0" dirty="0">
                <a:solidFill>
                  <a:schemeClr val="bg1"/>
                </a:solidFill>
              </a:rPr>
              <a:t> 1 v Mníchove. </a:t>
            </a:r>
          </a:p>
          <a:p>
            <a:r>
              <a:rPr lang="sk-SK" b="0" dirty="0">
                <a:solidFill>
                  <a:schemeClr val="bg1"/>
                </a:solidFill>
              </a:rPr>
              <a:t>Od dobudovania nášho školského centra v roku 1914 sa tu nachádza odborné vzdelávanie v kovoobrábacom priemysle mesta Mníchov, a tak sa obzerá späť    na viac ako storočnú históriu.</a:t>
            </a:r>
          </a:p>
        </p:txBody>
      </p:sp>
      <p:pic>
        <p:nvPicPr>
          <p:cNvPr id="19" name="Obrázok 18" descr="Obrázok, na ktorom je text&#10;&#10;Automaticky generovaný popis">
            <a:extLst>
              <a:ext uri="{FF2B5EF4-FFF2-40B4-BE49-F238E27FC236}">
                <a16:creationId xmlns:a16="http://schemas.microsoft.com/office/drawing/2014/main" id="{48A419B4-8CDB-BBC2-A796-609BBB1CD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8737" y="222153"/>
            <a:ext cx="3091647" cy="1422158"/>
          </a:xfrm>
          <a:prstGeom prst="rect">
            <a:avLst/>
          </a:prstGeom>
        </p:spPr>
      </p:pic>
      <p:pic>
        <p:nvPicPr>
          <p:cNvPr id="21" name="Obrázok 20" descr="Obrázok, na ktorom je text&#10;&#10;Automaticky generovaný popis">
            <a:extLst>
              <a:ext uri="{FF2B5EF4-FFF2-40B4-BE49-F238E27FC236}">
                <a16:creationId xmlns:a16="http://schemas.microsoft.com/office/drawing/2014/main" id="{1FE55983-B948-DDDD-8BAC-D32972C6CC39}"/>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03908" y="388082"/>
            <a:ext cx="3639677" cy="1120539"/>
          </a:xfrm>
          <a:prstGeom prst="rect">
            <a:avLst/>
          </a:prstGeom>
        </p:spPr>
      </p:pic>
      <p:sp>
        <p:nvSpPr>
          <p:cNvPr id="15" name="Zástupný text 7">
            <a:extLst>
              <a:ext uri="{FF2B5EF4-FFF2-40B4-BE49-F238E27FC236}">
                <a16:creationId xmlns:a16="http://schemas.microsoft.com/office/drawing/2014/main" id="{633E4B0B-081D-90E3-9B09-89B1658F821C}"/>
              </a:ext>
            </a:extLst>
          </p:cNvPr>
          <p:cNvSpPr txBox="1">
            <a:spLocks/>
          </p:cNvSpPr>
          <p:nvPr/>
        </p:nvSpPr>
        <p:spPr>
          <a:xfrm>
            <a:off x="158544" y="1347888"/>
            <a:ext cx="2761411" cy="539154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sk-SK" sz="3200" dirty="0">
                <a:solidFill>
                  <a:schemeClr val="bg1"/>
                </a:solidFill>
              </a:rPr>
              <a:t>Počas celého prvého týždňa v škole nás vzdelávali, pomáhali nám a starali sa o nás páni učitelia  Rudolf </a:t>
            </a:r>
            <a:r>
              <a:rPr lang="sk-SK" sz="3200" dirty="0" err="1">
                <a:solidFill>
                  <a:schemeClr val="bg1"/>
                </a:solidFill>
              </a:rPr>
              <a:t>Michalenko</a:t>
            </a:r>
            <a:r>
              <a:rPr lang="sk-SK" sz="3200" dirty="0">
                <a:solidFill>
                  <a:schemeClr val="bg1"/>
                </a:solidFill>
              </a:rPr>
              <a:t> a </a:t>
            </a:r>
            <a:r>
              <a:rPr lang="sk-SK" sz="3200" dirty="0" err="1">
                <a:solidFill>
                  <a:schemeClr val="bg1"/>
                </a:solidFill>
              </a:rPr>
              <a:t>Philipp</a:t>
            </a:r>
            <a:r>
              <a:rPr lang="sk-SK" sz="3200" dirty="0">
                <a:solidFill>
                  <a:schemeClr val="bg1"/>
                </a:solidFill>
              </a:rPr>
              <a:t> </a:t>
            </a:r>
            <a:r>
              <a:rPr lang="sk-SK" sz="3200" dirty="0" err="1">
                <a:solidFill>
                  <a:schemeClr val="bg1"/>
                </a:solidFill>
              </a:rPr>
              <a:t>Schott</a:t>
            </a:r>
            <a:endParaRPr lang="sk-SK" sz="3200" b="0" dirty="0">
              <a:solidFill>
                <a:schemeClr val="bg1"/>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311" y="1761892"/>
            <a:ext cx="8514840" cy="4791308"/>
          </a:xfrm>
          <a:prstGeom prst="rect">
            <a:avLst/>
          </a:prstGeom>
        </p:spPr>
      </p:pic>
      <p:sp>
        <p:nvSpPr>
          <p:cNvPr id="2" name="Content Placeholder 1"/>
          <p:cNvSpPr>
            <a:spLocks noGrp="1"/>
          </p:cNvSpPr>
          <p:nvPr>
            <p:ph sz="quarter" idx="4"/>
          </p:nvPr>
        </p:nvSpPr>
        <p:spPr/>
        <p:txBody>
          <a:bodyPr/>
          <a:lstStyle/>
          <a:p>
            <a:endParaRPr lang="sk-SK"/>
          </a:p>
        </p:txBody>
      </p:sp>
    </p:spTree>
    <p:extLst>
      <p:ext uri="{BB962C8B-B14F-4D97-AF65-F5344CB8AC3E}">
        <p14:creationId xmlns:p14="http://schemas.microsoft.com/office/powerpoint/2010/main" val="34728948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485887" y="0"/>
            <a:ext cx="10515600" cy="1325563"/>
          </a:xfrm>
        </p:spPr>
        <p:txBody>
          <a:bodyPr/>
          <a:lstStyle/>
          <a:p>
            <a:r>
              <a:rPr lang="sk-SK" b="1" dirty="0"/>
              <a:t>Prvý víkend</a:t>
            </a:r>
          </a:p>
        </p:txBody>
      </p:sp>
      <p:sp>
        <p:nvSpPr>
          <p:cNvPr id="3" name="BlokTextu 2">
            <a:extLst>
              <a:ext uri="{FF2B5EF4-FFF2-40B4-BE49-F238E27FC236}">
                <a16:creationId xmlns:a16="http://schemas.microsoft.com/office/drawing/2014/main" id="{A3C5EA2B-8B2A-A95D-7DA9-F9AAC49BF9C9}"/>
              </a:ext>
            </a:extLst>
          </p:cNvPr>
          <p:cNvSpPr txBox="1"/>
          <p:nvPr/>
        </p:nvSpPr>
        <p:spPr>
          <a:xfrm flipH="1">
            <a:off x="807716" y="6052526"/>
            <a:ext cx="11262363" cy="584775"/>
          </a:xfrm>
          <a:prstGeom prst="rect">
            <a:avLst/>
          </a:prstGeom>
          <a:noFill/>
        </p:spPr>
        <p:txBody>
          <a:bodyPr wrap="square" rtlCol="0">
            <a:spAutoFit/>
          </a:bodyPr>
          <a:lstStyle/>
          <a:p>
            <a:r>
              <a:rPr lang="sk-SK" sz="3200" b="1" dirty="0">
                <a:solidFill>
                  <a:schemeClr val="bg1"/>
                </a:solidFill>
                <a:latin typeface="+mj-lt"/>
              </a:rPr>
              <a:t>Počas prvého víkendu sme objavovali krásu a kultúru v Mníchove.</a:t>
            </a:r>
          </a:p>
        </p:txBody>
      </p:sp>
      <p:pic>
        <p:nvPicPr>
          <p:cNvPr id="6" name="Obrázok 5">
            <a:extLst>
              <a:ext uri="{FF2B5EF4-FFF2-40B4-BE49-F238E27FC236}">
                <a16:creationId xmlns:a16="http://schemas.microsoft.com/office/drawing/2014/main" id="{B823026F-8358-2731-6C58-BD8EC7C635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160" y="1234398"/>
            <a:ext cx="3185160" cy="4777740"/>
          </a:xfrm>
          <a:prstGeom prst="rect">
            <a:avLst/>
          </a:prstGeom>
        </p:spPr>
      </p:pic>
      <p:pic>
        <p:nvPicPr>
          <p:cNvPr id="8" name="Obrázok 7">
            <a:extLst>
              <a:ext uri="{FF2B5EF4-FFF2-40B4-BE49-F238E27FC236}">
                <a16:creationId xmlns:a16="http://schemas.microsoft.com/office/drawing/2014/main" id="{8DACAF0D-EE7C-F37F-E589-F4865963FA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2480" y="1234398"/>
            <a:ext cx="3211755" cy="4817140"/>
          </a:xfrm>
          <a:prstGeom prst="rect">
            <a:avLst/>
          </a:prstGeom>
        </p:spPr>
      </p:pic>
      <p:pic>
        <p:nvPicPr>
          <p:cNvPr id="10" name="Obrázok 9">
            <a:extLst>
              <a:ext uri="{FF2B5EF4-FFF2-40B4-BE49-F238E27FC236}">
                <a16:creationId xmlns:a16="http://schemas.microsoft.com/office/drawing/2014/main" id="{858FCB69-B1E9-266D-436F-D99C6EAFD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1395" y="1234398"/>
            <a:ext cx="3211756" cy="4818128"/>
          </a:xfrm>
          <a:prstGeom prst="rect">
            <a:avLst/>
          </a:prstGeom>
        </p:spPr>
      </p:pic>
    </p:spTree>
    <p:extLst>
      <p:ext uri="{BB962C8B-B14F-4D97-AF65-F5344CB8AC3E}">
        <p14:creationId xmlns:p14="http://schemas.microsoft.com/office/powerpoint/2010/main" val="37460432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396240" y="0"/>
            <a:ext cx="10515600" cy="1325563"/>
          </a:xfrm>
        </p:spPr>
        <p:txBody>
          <a:bodyPr/>
          <a:lstStyle/>
          <a:p>
            <a:r>
              <a:rPr lang="sk-SK" b="1" dirty="0"/>
              <a:t>Prvý víkend</a:t>
            </a:r>
          </a:p>
        </p:txBody>
      </p:sp>
      <p:sp>
        <p:nvSpPr>
          <p:cNvPr id="3" name="BlokTextu 2">
            <a:extLst>
              <a:ext uri="{FF2B5EF4-FFF2-40B4-BE49-F238E27FC236}">
                <a16:creationId xmlns:a16="http://schemas.microsoft.com/office/drawing/2014/main" id="{A3C5EA2B-8B2A-A95D-7DA9-F9AAC49BF9C9}"/>
              </a:ext>
            </a:extLst>
          </p:cNvPr>
          <p:cNvSpPr txBox="1"/>
          <p:nvPr/>
        </p:nvSpPr>
        <p:spPr>
          <a:xfrm flipH="1">
            <a:off x="807716" y="6052526"/>
            <a:ext cx="11262363" cy="584775"/>
          </a:xfrm>
          <a:prstGeom prst="rect">
            <a:avLst/>
          </a:prstGeom>
          <a:noFill/>
        </p:spPr>
        <p:txBody>
          <a:bodyPr wrap="square" rtlCol="0">
            <a:spAutoFit/>
          </a:bodyPr>
          <a:lstStyle/>
          <a:p>
            <a:r>
              <a:rPr lang="sk-SK" sz="3200" b="1" dirty="0">
                <a:solidFill>
                  <a:schemeClr val="bg1"/>
                </a:solidFill>
                <a:latin typeface="+mj-lt"/>
              </a:rPr>
              <a:t>Počas prvého víkendu sme objavovali krásu a kultúru v Mníchove.</a:t>
            </a:r>
          </a:p>
        </p:txBody>
      </p:sp>
      <p:pic>
        <p:nvPicPr>
          <p:cNvPr id="7" name="Obrázok 6">
            <a:extLst>
              <a:ext uri="{FF2B5EF4-FFF2-40B4-BE49-F238E27FC236}">
                <a16:creationId xmlns:a16="http://schemas.microsoft.com/office/drawing/2014/main" id="{81ECA688-445E-CA25-01B1-C44BC7D21A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8849" y="1234398"/>
            <a:ext cx="3185160" cy="4818128"/>
          </a:xfrm>
          <a:prstGeom prst="rect">
            <a:avLst/>
          </a:prstGeom>
        </p:spPr>
      </p:pic>
      <p:pic>
        <p:nvPicPr>
          <p:cNvPr id="11" name="Obrázok 10">
            <a:extLst>
              <a:ext uri="{FF2B5EF4-FFF2-40B4-BE49-F238E27FC236}">
                <a16:creationId xmlns:a16="http://schemas.microsoft.com/office/drawing/2014/main" id="{A0198446-8F24-62EF-8DFE-0C62871249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5142" y="1234398"/>
            <a:ext cx="3127782" cy="4772800"/>
          </a:xfrm>
          <a:prstGeom prst="rect">
            <a:avLst/>
          </a:prstGeom>
        </p:spPr>
      </p:pic>
      <p:pic>
        <p:nvPicPr>
          <p:cNvPr id="13" name="Obrázok 12">
            <a:extLst>
              <a:ext uri="{FF2B5EF4-FFF2-40B4-BE49-F238E27FC236}">
                <a16:creationId xmlns:a16="http://schemas.microsoft.com/office/drawing/2014/main" id="{8DE3034E-8FBA-3252-575E-4367334D42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0567" y="1234398"/>
            <a:ext cx="3181867" cy="4772800"/>
          </a:xfrm>
          <a:prstGeom prst="rect">
            <a:avLst/>
          </a:prstGeom>
        </p:spPr>
      </p:pic>
    </p:spTree>
    <p:extLst>
      <p:ext uri="{BB962C8B-B14F-4D97-AF65-F5344CB8AC3E}">
        <p14:creationId xmlns:p14="http://schemas.microsoft.com/office/powerpoint/2010/main" val="9333213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396240" y="0"/>
            <a:ext cx="10515600" cy="1325563"/>
          </a:xfrm>
        </p:spPr>
        <p:txBody>
          <a:bodyPr/>
          <a:lstStyle/>
          <a:p>
            <a:r>
              <a:rPr lang="sk-SK" b="1" dirty="0"/>
              <a:t>Prvý víkend</a:t>
            </a:r>
          </a:p>
        </p:txBody>
      </p:sp>
      <p:sp>
        <p:nvSpPr>
          <p:cNvPr id="3" name="BlokTextu 2">
            <a:extLst>
              <a:ext uri="{FF2B5EF4-FFF2-40B4-BE49-F238E27FC236}">
                <a16:creationId xmlns:a16="http://schemas.microsoft.com/office/drawing/2014/main" id="{A3C5EA2B-8B2A-A95D-7DA9-F9AAC49BF9C9}"/>
              </a:ext>
            </a:extLst>
          </p:cNvPr>
          <p:cNvSpPr txBox="1"/>
          <p:nvPr/>
        </p:nvSpPr>
        <p:spPr>
          <a:xfrm flipH="1">
            <a:off x="807716" y="6052526"/>
            <a:ext cx="11262363" cy="584775"/>
          </a:xfrm>
          <a:prstGeom prst="rect">
            <a:avLst/>
          </a:prstGeom>
          <a:noFill/>
        </p:spPr>
        <p:txBody>
          <a:bodyPr wrap="square" rtlCol="0">
            <a:spAutoFit/>
          </a:bodyPr>
          <a:lstStyle/>
          <a:p>
            <a:r>
              <a:rPr lang="sk-SK" sz="3200" b="1" dirty="0">
                <a:solidFill>
                  <a:schemeClr val="bg1"/>
                </a:solidFill>
                <a:latin typeface="+mj-lt"/>
              </a:rPr>
              <a:t>Počas prvého víkendu sme objavovali krásu a kultúru v Mníchove.</a:t>
            </a:r>
          </a:p>
        </p:txBody>
      </p:sp>
      <p:pic>
        <p:nvPicPr>
          <p:cNvPr id="9" name="Obrázok 8">
            <a:extLst>
              <a:ext uri="{FF2B5EF4-FFF2-40B4-BE49-F238E27FC236}">
                <a16:creationId xmlns:a16="http://schemas.microsoft.com/office/drawing/2014/main" id="{A258096C-C80B-50AD-6551-D50BD9D70D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000" y="1042600"/>
            <a:ext cx="3215379" cy="4823068"/>
          </a:xfrm>
          <a:prstGeom prst="rect">
            <a:avLst/>
          </a:prstGeom>
        </p:spPr>
      </p:pic>
      <p:pic>
        <p:nvPicPr>
          <p:cNvPr id="15" name="Obrázok 14">
            <a:extLst>
              <a:ext uri="{FF2B5EF4-FFF2-40B4-BE49-F238E27FC236}">
                <a16:creationId xmlns:a16="http://schemas.microsoft.com/office/drawing/2014/main" id="{B05BC547-B258-82F1-3747-3C7AA8C875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1804" y="1042600"/>
            <a:ext cx="3185160" cy="4777740"/>
          </a:xfrm>
          <a:prstGeom prst="rect">
            <a:avLst/>
          </a:prstGeom>
        </p:spPr>
      </p:pic>
      <p:pic>
        <p:nvPicPr>
          <p:cNvPr id="17" name="Obrázok 16">
            <a:extLst>
              <a:ext uri="{FF2B5EF4-FFF2-40B4-BE49-F238E27FC236}">
                <a16:creationId xmlns:a16="http://schemas.microsoft.com/office/drawing/2014/main" id="{1280FC73-3E28-C197-C54D-DFC6E30264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8141" y="1087928"/>
            <a:ext cx="3184832" cy="4777740"/>
          </a:xfrm>
          <a:prstGeom prst="rect">
            <a:avLst/>
          </a:prstGeom>
        </p:spPr>
      </p:pic>
    </p:spTree>
    <p:extLst>
      <p:ext uri="{BB962C8B-B14F-4D97-AF65-F5344CB8AC3E}">
        <p14:creationId xmlns:p14="http://schemas.microsoft.com/office/powerpoint/2010/main" val="27141991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3200" b="1" dirty="0">
                <a:solidFill>
                  <a:schemeClr val="bg1"/>
                </a:solidFill>
              </a:rPr>
              <a:t>Práca vo firmách prvý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2089" y="4942531"/>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13840" y="49425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194"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42540004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182880" y="1755904"/>
            <a:ext cx="5932855" cy="4903976"/>
          </a:xfrm>
        </p:spPr>
        <p:txBody>
          <a:bodyPr>
            <a:normAutofit fontScale="92500" lnSpcReduction="20000"/>
          </a:bodyPr>
          <a:lstStyle/>
          <a:p>
            <a:pPr>
              <a:lnSpc>
                <a:spcPct val="130000"/>
              </a:lnSpc>
            </a:pPr>
            <a:r>
              <a:rPr lang="sk-SK" sz="2800" b="1" dirty="0" err="1">
                <a:solidFill>
                  <a:schemeClr val="bg1"/>
                </a:solidFill>
                <a:latin typeface="+mj-lt"/>
              </a:rPr>
              <a:t>Stadtwerke</a:t>
            </a:r>
            <a:r>
              <a:rPr lang="sk-SK" sz="2800" b="1" dirty="0">
                <a:solidFill>
                  <a:schemeClr val="bg1"/>
                </a:solidFill>
                <a:latin typeface="+mj-lt"/>
              </a:rPr>
              <a:t> </a:t>
            </a:r>
            <a:r>
              <a:rPr lang="sk-SK" sz="2800" b="1" dirty="0" err="1">
                <a:solidFill>
                  <a:schemeClr val="bg1"/>
                </a:solidFill>
                <a:latin typeface="+mj-lt"/>
              </a:rPr>
              <a:t>München</a:t>
            </a:r>
            <a:r>
              <a:rPr lang="sk-SK" sz="2800" b="1" dirty="0">
                <a:solidFill>
                  <a:schemeClr val="bg1"/>
                </a:solidFill>
                <a:latin typeface="+mj-lt"/>
              </a:rPr>
              <a:t> je jednou z najväčších nemeckých komunálnych dodávateľských a servisných spoločností. SWM distribuuje energie (elektrina, zemný plyn, pitná voda) do domácností v Mníchove a okolí , poskytuje internet a taktiež spravuje kúpaliská. Dcérska spoločnosť MVG (</a:t>
            </a:r>
            <a:r>
              <a:rPr lang="sk-SK" sz="2800" b="1" dirty="0" err="1">
                <a:solidFill>
                  <a:schemeClr val="bg1"/>
                </a:solidFill>
                <a:latin typeface="+mj-lt"/>
              </a:rPr>
              <a:t>Münchner</a:t>
            </a:r>
            <a:r>
              <a:rPr lang="sk-SK" sz="2800" b="1" dirty="0">
                <a:solidFill>
                  <a:schemeClr val="bg1"/>
                </a:solidFill>
                <a:latin typeface="+mj-lt"/>
              </a:rPr>
              <a:t> </a:t>
            </a:r>
            <a:r>
              <a:rPr lang="sk-SK" sz="2800" b="1" dirty="0" err="1">
                <a:solidFill>
                  <a:schemeClr val="bg1"/>
                </a:solidFill>
                <a:latin typeface="+mj-lt"/>
              </a:rPr>
              <a:t>Verkehrsgesellschaft</a:t>
            </a:r>
            <a:r>
              <a:rPr lang="sk-SK" sz="2800" b="1" dirty="0">
                <a:solidFill>
                  <a:schemeClr val="bg1"/>
                </a:solidFill>
                <a:latin typeface="+mj-lt"/>
              </a:rPr>
              <a:t> mbH ) prevádzkuje metro (U-</a:t>
            </a:r>
            <a:r>
              <a:rPr lang="sk-SK" sz="2800" b="1" dirty="0" err="1">
                <a:solidFill>
                  <a:schemeClr val="bg1"/>
                </a:solidFill>
                <a:latin typeface="+mj-lt"/>
              </a:rPr>
              <a:t>bahn</a:t>
            </a:r>
            <a:r>
              <a:rPr lang="sk-SK" sz="2800" b="1" dirty="0">
                <a:solidFill>
                  <a:schemeClr val="bg1"/>
                </a:solidFill>
                <a:latin typeface="+mj-lt"/>
              </a:rPr>
              <a:t>), električky, mestské autobusy a verejné bicykle v Mníchove a blízkom okolí.</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97961" y="-1876357"/>
            <a:ext cx="5932855" cy="3234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293124" y="-496550"/>
            <a:ext cx="4900943" cy="14421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SWM - </a:t>
            </a:r>
            <a:r>
              <a:rPr lang="sk-SK" sz="3200" b="1" dirty="0" err="1"/>
              <a:t>Stadtwerke</a:t>
            </a:r>
            <a:r>
              <a:rPr lang="sk-SK" sz="3200" b="1" dirty="0"/>
              <a:t> </a:t>
            </a:r>
            <a:r>
              <a:rPr lang="sk-SK" sz="3200" b="1" dirty="0" err="1"/>
              <a:t>München</a:t>
            </a:r>
            <a:r>
              <a:rPr lang="sk-SK" sz="3200" b="1" dirty="0"/>
              <a:t> </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119680" y="-259069"/>
            <a:ext cx="4310320" cy="1681024"/>
          </a:xfrm>
          <a:prstGeom prst="rect">
            <a:avLst/>
          </a:prstGeom>
        </p:spPr>
      </p:pic>
      <p:pic>
        <p:nvPicPr>
          <p:cNvPr id="4" name="Obrázok 3">
            <a:extLst>
              <a:ext uri="{FF2B5EF4-FFF2-40B4-BE49-F238E27FC236}">
                <a16:creationId xmlns:a16="http://schemas.microsoft.com/office/drawing/2014/main" id="{84F9FE0A-9C2D-DB79-E376-9E9D947576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5735" y="2366714"/>
            <a:ext cx="5523533" cy="3682355"/>
          </a:xfrm>
          <a:prstGeom prst="rect">
            <a:avLst/>
          </a:prstGeom>
        </p:spPr>
      </p:pic>
    </p:spTree>
    <p:extLst>
      <p:ext uri="{BB962C8B-B14F-4D97-AF65-F5344CB8AC3E}">
        <p14:creationId xmlns:p14="http://schemas.microsoft.com/office/powerpoint/2010/main" val="8122291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97961" y="-1876357"/>
            <a:ext cx="5932855" cy="3234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293124" y="-496550"/>
            <a:ext cx="4900943" cy="14421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SWM - </a:t>
            </a:r>
            <a:r>
              <a:rPr lang="sk-SK" sz="3200" b="1" dirty="0" err="1"/>
              <a:t>Stadtwerke</a:t>
            </a:r>
            <a:r>
              <a:rPr lang="sk-SK" sz="3200" b="1" dirty="0"/>
              <a:t> </a:t>
            </a:r>
            <a:r>
              <a:rPr lang="sk-SK" sz="3200" b="1" dirty="0" err="1"/>
              <a:t>München</a:t>
            </a:r>
            <a:r>
              <a:rPr lang="sk-SK" sz="3200" b="1" dirty="0"/>
              <a:t> </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119680" y="-259069"/>
            <a:ext cx="4310320" cy="1681024"/>
          </a:xfrm>
          <a:prstGeom prst="rect">
            <a:avLst/>
          </a:prstGeom>
        </p:spPr>
      </p:pic>
      <p:sp>
        <p:nvSpPr>
          <p:cNvPr id="2" name="BlokTextu 1">
            <a:extLst>
              <a:ext uri="{FF2B5EF4-FFF2-40B4-BE49-F238E27FC236}">
                <a16:creationId xmlns:a16="http://schemas.microsoft.com/office/drawing/2014/main" id="{AF303AAC-4843-204B-E824-120266F4BB1B}"/>
              </a:ext>
            </a:extLst>
          </p:cNvPr>
          <p:cNvSpPr txBox="1"/>
          <p:nvPr/>
        </p:nvSpPr>
        <p:spPr>
          <a:xfrm>
            <a:off x="451160" y="1545249"/>
            <a:ext cx="3409640" cy="5724644"/>
          </a:xfrm>
          <a:prstGeom prst="rect">
            <a:avLst/>
          </a:prstGeom>
          <a:noFill/>
        </p:spPr>
        <p:txBody>
          <a:bodyPr wrap="square" rtlCol="0">
            <a:spAutoFit/>
          </a:bodyPr>
          <a:lstStyle/>
          <a:p>
            <a:r>
              <a:rPr lang="sk-SK" sz="2200" b="1" dirty="0">
                <a:solidFill>
                  <a:schemeClr val="bg1"/>
                </a:solidFill>
                <a:latin typeface="+mj-lt"/>
              </a:rPr>
              <a:t>Prvý týždeň vo firme sme urobili pár malých projektov. V stredu a vo štvrtok sme boli na pracovisku, ktoré sa nachádza vo </a:t>
            </a:r>
            <a:r>
              <a:rPr lang="sk-SK" sz="2200" b="1" dirty="0" err="1">
                <a:solidFill>
                  <a:schemeClr val="bg1"/>
                </a:solidFill>
                <a:latin typeface="+mj-lt"/>
              </a:rPr>
              <a:t>Fröttmaningu</a:t>
            </a:r>
            <a:r>
              <a:rPr lang="sk-SK" sz="2200" b="1" dirty="0">
                <a:solidFill>
                  <a:schemeClr val="bg1"/>
                </a:solidFill>
                <a:latin typeface="+mj-lt"/>
              </a:rPr>
              <a:t>. Mali sme za úlohu repasovať dvojčinné piesty a 5/2 cestné ventily, ktoré sa používajú na otváranie dverí metra. Piesty a ventily sme rozobrali, vyčistili, skontrolovali sme ich stav, vymenili sme tesnenia, premastili sme ich a po poskladaní sme ich otestovali. </a:t>
            </a:r>
          </a:p>
          <a:p>
            <a:endParaRPr lang="sk-SK" dirty="0"/>
          </a:p>
          <a:p>
            <a:endParaRPr lang="sk-SK" dirty="0"/>
          </a:p>
        </p:txBody>
      </p:sp>
      <p:pic>
        <p:nvPicPr>
          <p:cNvPr id="10" name="Obrázok2">
            <a:extLst>
              <a:ext uri="{FF2B5EF4-FFF2-40B4-BE49-F238E27FC236}">
                <a16:creationId xmlns:a16="http://schemas.microsoft.com/office/drawing/2014/main" id="{A399E5EE-AE4A-FE95-D5F8-6DFEA702EB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4427488" y="1579196"/>
            <a:ext cx="6638473" cy="4978855"/>
          </a:xfrm>
          <a:prstGeom prst="rect">
            <a:avLst/>
          </a:prstGeom>
        </p:spPr>
      </p:pic>
      <p:sp>
        <p:nvSpPr>
          <p:cNvPr id="6" name="Subtitle 5"/>
          <p:cNvSpPr>
            <a:spLocks noGrp="1"/>
          </p:cNvSpPr>
          <p:nvPr>
            <p:ph type="subTitle" idx="1"/>
          </p:nvPr>
        </p:nvSpPr>
        <p:spPr/>
        <p:txBody>
          <a:bodyPr/>
          <a:lstStyle/>
          <a:p>
            <a:endParaRPr lang="sk-SK" dirty="0"/>
          </a:p>
        </p:txBody>
      </p:sp>
    </p:spTree>
    <p:extLst>
      <p:ext uri="{BB962C8B-B14F-4D97-AF65-F5344CB8AC3E}">
        <p14:creationId xmlns:p14="http://schemas.microsoft.com/office/powerpoint/2010/main" val="24721290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97961" y="-1876357"/>
            <a:ext cx="5932855" cy="3234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293124" y="-496550"/>
            <a:ext cx="4900943" cy="14421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SWM - </a:t>
            </a:r>
            <a:r>
              <a:rPr lang="sk-SK" sz="3200" b="1" dirty="0" err="1"/>
              <a:t>Stadtwerke</a:t>
            </a:r>
            <a:r>
              <a:rPr lang="sk-SK" sz="3200" b="1" dirty="0"/>
              <a:t> </a:t>
            </a:r>
            <a:r>
              <a:rPr lang="sk-SK" sz="3200" b="1" dirty="0" err="1"/>
              <a:t>München</a:t>
            </a:r>
            <a:r>
              <a:rPr lang="sk-SK" sz="3200" b="1" dirty="0"/>
              <a:t> </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119680" y="-259069"/>
            <a:ext cx="4310320" cy="1681024"/>
          </a:xfrm>
          <a:prstGeom prst="rect">
            <a:avLst/>
          </a:prstGeom>
        </p:spPr>
      </p:pic>
      <p:sp>
        <p:nvSpPr>
          <p:cNvPr id="7" name="Podnadpis 6">
            <a:extLst>
              <a:ext uri="{FF2B5EF4-FFF2-40B4-BE49-F238E27FC236}">
                <a16:creationId xmlns:a16="http://schemas.microsoft.com/office/drawing/2014/main" id="{676DCCB1-BAC7-F573-DABF-2A928100C56E}"/>
              </a:ext>
            </a:extLst>
          </p:cNvPr>
          <p:cNvSpPr>
            <a:spLocks noGrp="1"/>
          </p:cNvSpPr>
          <p:nvPr>
            <p:ph type="subTitle" idx="1"/>
          </p:nvPr>
        </p:nvSpPr>
        <p:spPr/>
        <p:txBody>
          <a:bodyPr/>
          <a:lstStyle/>
          <a:p>
            <a:endParaRPr lang="sk-SK" dirty="0"/>
          </a:p>
        </p:txBody>
      </p:sp>
      <p:pic>
        <p:nvPicPr>
          <p:cNvPr id="15" name="Obrázok3">
            <a:extLst>
              <a:ext uri="{FF2B5EF4-FFF2-40B4-BE49-F238E27FC236}">
                <a16:creationId xmlns:a16="http://schemas.microsoft.com/office/drawing/2014/main" id="{7AE6988E-EEED-C360-C3CE-6BC42E5DD2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565539" y="1511198"/>
            <a:ext cx="6925641" cy="5193823"/>
          </a:xfrm>
          <a:prstGeom prst="rect">
            <a:avLst/>
          </a:prstGeom>
        </p:spPr>
      </p:pic>
    </p:spTree>
    <p:extLst>
      <p:ext uri="{BB962C8B-B14F-4D97-AF65-F5344CB8AC3E}">
        <p14:creationId xmlns:p14="http://schemas.microsoft.com/office/powerpoint/2010/main" val="17226145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prvý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1497653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endParaRPr lang="sk-SK" dirty="0"/>
          </a:p>
        </p:txBody>
      </p:sp>
      <p:pic>
        <p:nvPicPr>
          <p:cNvPr id="25" name="Obrázok 24">
            <a:extLst>
              <a:ext uri="{FF2B5EF4-FFF2-40B4-BE49-F238E27FC236}">
                <a16:creationId xmlns:a16="http://schemas.microsoft.com/office/drawing/2014/main" id="{55D056FA-7439-3B6F-9361-F1A26A215AF7}"/>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418840" y="463232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6588760" y="463232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9758680" y="463232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Obrázok 30">
            <a:extLst>
              <a:ext uri="{FF2B5EF4-FFF2-40B4-BE49-F238E27FC236}">
                <a16:creationId xmlns:a16="http://schemas.microsoft.com/office/drawing/2014/main" id="{49939EBC-F4F0-43BF-17DC-F35FC5A41FCD}"/>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48920" y="4636547"/>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Obrázok 32">
            <a:extLst>
              <a:ext uri="{FF2B5EF4-FFF2-40B4-BE49-F238E27FC236}">
                <a16:creationId xmlns:a16="http://schemas.microsoft.com/office/drawing/2014/main" id="{62138B8C-5460-35EE-9910-30EAC4050D7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73953" y="4672256"/>
            <a:ext cx="1550477" cy="1122199"/>
          </a:xfrm>
          <a:prstGeom prst="rect">
            <a:avLst/>
          </a:prstGeom>
        </p:spPr>
      </p:pic>
      <p:sp>
        <p:nvSpPr>
          <p:cNvPr id="35" name="Nadpis 1">
            <a:extLst>
              <a:ext uri="{FF2B5EF4-FFF2-40B4-BE49-F238E27FC236}">
                <a16:creationId xmlns:a16="http://schemas.microsoft.com/office/drawing/2014/main" id="{741BB186-3D0C-BD64-0CB1-6284D82CFCE8}"/>
              </a:ext>
            </a:extLst>
          </p:cNvPr>
          <p:cNvSpPr txBox="1">
            <a:spLocks/>
          </p:cNvSpPr>
          <p:nvPr/>
        </p:nvSpPr>
        <p:spPr>
          <a:xfrm>
            <a:off x="0" y="5013867"/>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Ubytovanie v Mníchove</a:t>
            </a:r>
          </a:p>
        </p:txBody>
      </p:sp>
      <p:pic>
        <p:nvPicPr>
          <p:cNvPr id="50" name="Obrázok 49" descr="Obrázok, na ktorom je text&#10;&#10;Automaticky generovaný popis">
            <a:extLst>
              <a:ext uri="{FF2B5EF4-FFF2-40B4-BE49-F238E27FC236}">
                <a16:creationId xmlns:a16="http://schemas.microsoft.com/office/drawing/2014/main" id="{F38C8173-1FAF-14A8-9055-D6B37A1ED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7759" y="4835246"/>
            <a:ext cx="2603797" cy="801625"/>
          </a:xfrm>
          <a:prstGeom prst="rect">
            <a:avLst/>
          </a:prstGeom>
        </p:spPr>
      </p:pic>
      <p:sp>
        <p:nvSpPr>
          <p:cNvPr id="51" name="Nadpis 1">
            <a:extLst>
              <a:ext uri="{FF2B5EF4-FFF2-40B4-BE49-F238E27FC236}">
                <a16:creationId xmlns:a16="http://schemas.microsoft.com/office/drawing/2014/main" id="{8B2B27F7-8ED3-988B-63B6-08F9F333FCA2}"/>
              </a:ext>
            </a:extLst>
          </p:cNvPr>
          <p:cNvSpPr txBox="1">
            <a:spLocks/>
          </p:cNvSpPr>
          <p:nvPr/>
        </p:nvSpPr>
        <p:spPr>
          <a:xfrm>
            <a:off x="3169920" y="5015255"/>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800" b="1" dirty="0"/>
              <a:t>Hostiteľská škola</a:t>
            </a:r>
          </a:p>
        </p:txBody>
      </p:sp>
      <p:sp>
        <p:nvSpPr>
          <p:cNvPr id="16" name="Nadpis 1">
            <a:extLst>
              <a:ext uri="{FF2B5EF4-FFF2-40B4-BE49-F238E27FC236}">
                <a16:creationId xmlns:a16="http://schemas.microsoft.com/office/drawing/2014/main" id="{32892199-EB1C-B83E-D7E4-0A4B2585084B}"/>
              </a:ext>
            </a:extLst>
          </p:cNvPr>
          <p:cNvSpPr txBox="1">
            <a:spLocks/>
          </p:cNvSpPr>
          <p:nvPr/>
        </p:nvSpPr>
        <p:spPr>
          <a:xfrm>
            <a:off x="6339840" y="4897750"/>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7" name="Nadpis 1">
            <a:extLst>
              <a:ext uri="{FF2B5EF4-FFF2-40B4-BE49-F238E27FC236}">
                <a16:creationId xmlns:a16="http://schemas.microsoft.com/office/drawing/2014/main" id="{1DCF022B-1C5A-3B23-41DF-3F8EE8548100}"/>
              </a:ext>
            </a:extLst>
          </p:cNvPr>
          <p:cNvSpPr txBox="1">
            <a:spLocks/>
          </p:cNvSpPr>
          <p:nvPr/>
        </p:nvSpPr>
        <p:spPr>
          <a:xfrm>
            <a:off x="9542639" y="4912257"/>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pic>
        <p:nvPicPr>
          <p:cNvPr id="18" name="Obrázok 17">
            <a:extLst>
              <a:ext uri="{FF2B5EF4-FFF2-40B4-BE49-F238E27FC236}">
                <a16:creationId xmlns:a16="http://schemas.microsoft.com/office/drawing/2014/main" id="{8D604C92-B981-A6A4-1E2E-1979A67FDA48}"/>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744877" y="4745240"/>
            <a:ext cx="2548842" cy="994048"/>
          </a:xfrm>
          <a:prstGeom prst="rect">
            <a:avLst/>
          </a:prstGeom>
        </p:spPr>
      </p:pic>
      <p:pic>
        <p:nvPicPr>
          <p:cNvPr id="20" name="Obrázok 19">
            <a:extLst>
              <a:ext uri="{FF2B5EF4-FFF2-40B4-BE49-F238E27FC236}">
                <a16:creationId xmlns:a16="http://schemas.microsoft.com/office/drawing/2014/main" id="{72745699-7315-1481-7CAC-7EA4BEF8CE60}"/>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0235474" y="4745240"/>
            <a:ext cx="1832117" cy="891631"/>
          </a:xfrm>
          <a:prstGeom prst="rect">
            <a:avLst/>
          </a:prstGeom>
        </p:spPr>
      </p:pic>
    </p:spTree>
    <p:extLst>
      <p:ext uri="{BB962C8B-B14F-4D97-AF65-F5344CB8AC3E}">
        <p14:creationId xmlns:p14="http://schemas.microsoft.com/office/powerpoint/2010/main" val="7629214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750" fill="hold"/>
                                        <p:tgtEl>
                                          <p:spTgt spid="27"/>
                                        </p:tgtEl>
                                        <p:attrNameLst>
                                          <p:attrName>ppt_x</p:attrName>
                                        </p:attrNameLst>
                                      </p:cBhvr>
                                      <p:tavLst>
                                        <p:tav tm="0">
                                          <p:val>
                                            <p:strVal val="0-#ppt_w/2"/>
                                          </p:val>
                                        </p:tav>
                                        <p:tav tm="100000">
                                          <p:val>
                                            <p:strVal val="#ppt_x"/>
                                          </p:val>
                                        </p:tav>
                                      </p:tavLst>
                                    </p:anim>
                                    <p:anim calcmode="lin" valueType="num">
                                      <p:cBhvr additive="base">
                                        <p:cTn id="16" dur="75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750" fill="hold"/>
                                        <p:tgtEl>
                                          <p:spTgt spid="31"/>
                                        </p:tgtEl>
                                        <p:attrNameLst>
                                          <p:attrName>ppt_x</p:attrName>
                                        </p:attrNameLst>
                                      </p:cBhvr>
                                      <p:tavLst>
                                        <p:tav tm="0">
                                          <p:val>
                                            <p:strVal val="0-#ppt_w/2"/>
                                          </p:val>
                                        </p:tav>
                                        <p:tav tm="100000">
                                          <p:val>
                                            <p:strVal val="#ppt_x"/>
                                          </p:val>
                                        </p:tav>
                                      </p:tavLst>
                                    </p:anim>
                                    <p:anim calcmode="lin" valueType="num">
                                      <p:cBhvr additive="base">
                                        <p:cTn id="20" dur="75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0-#ppt_w/2"/>
                                          </p:val>
                                        </p:tav>
                                        <p:tav tm="100000">
                                          <p:val>
                                            <p:strVal val="#ppt_x"/>
                                          </p:val>
                                        </p:tav>
                                      </p:tavLst>
                                    </p:anim>
                                    <p:anim calcmode="lin" valueType="num">
                                      <p:cBhvr additive="base">
                                        <p:cTn id="24" dur="75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750" fill="hold"/>
                                        <p:tgtEl>
                                          <p:spTgt spid="35"/>
                                        </p:tgtEl>
                                        <p:attrNameLst>
                                          <p:attrName>ppt_x</p:attrName>
                                        </p:attrNameLst>
                                      </p:cBhvr>
                                      <p:tavLst>
                                        <p:tav tm="0">
                                          <p:val>
                                            <p:strVal val="0-#ppt_w/2"/>
                                          </p:val>
                                        </p:tav>
                                        <p:tav tm="100000">
                                          <p:val>
                                            <p:strVal val="#ppt_x"/>
                                          </p:val>
                                        </p:tav>
                                      </p:tavLst>
                                    </p:anim>
                                    <p:anim calcmode="lin" valueType="num">
                                      <p:cBhvr additive="base">
                                        <p:cTn id="28" dur="75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0-#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0-#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1"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187176" y="1520183"/>
            <a:ext cx="4771521" cy="5272628"/>
          </a:xfrm>
        </p:spPr>
        <p:txBody>
          <a:bodyPr>
            <a:normAutofit fontScale="92500" lnSpcReduction="10000"/>
          </a:bodyPr>
          <a:lstStyle/>
          <a:p>
            <a:r>
              <a:rPr lang="sk-SK" b="1" dirty="0">
                <a:solidFill>
                  <a:schemeClr val="bg1"/>
                </a:solidFill>
                <a:latin typeface="+mj-lt"/>
              </a:rPr>
              <a:t>MTU </a:t>
            </a:r>
            <a:r>
              <a:rPr lang="sk-SK" b="1" dirty="0" err="1">
                <a:solidFill>
                  <a:schemeClr val="bg1"/>
                </a:solidFill>
                <a:latin typeface="+mj-lt"/>
              </a:rPr>
              <a:t>Aero</a:t>
            </a:r>
            <a:r>
              <a:rPr lang="sk-SK" b="1" dirty="0">
                <a:solidFill>
                  <a:schemeClr val="bg1"/>
                </a:solidFill>
                <a:latin typeface="+mj-lt"/>
              </a:rPr>
              <a:t> </a:t>
            </a:r>
            <a:r>
              <a:rPr lang="sk-SK" b="1" dirty="0" err="1">
                <a:solidFill>
                  <a:schemeClr val="bg1"/>
                </a:solidFill>
                <a:latin typeface="+mj-lt"/>
              </a:rPr>
              <a:t>Engines</a:t>
            </a:r>
            <a:r>
              <a:rPr lang="sk-SK" b="1" dirty="0">
                <a:solidFill>
                  <a:schemeClr val="bg1"/>
                </a:solidFill>
                <a:latin typeface="+mj-lt"/>
              </a:rPr>
              <a:t> je popredný nemecký výrobca motorov a celosvetová firma s dlhoročnými skúsenosťami v tomto odvetví. Zaoberá sa vývojom, výrobou, marketingom a podporou komerčných a vojenských leteckých motorov všetkých ťahových a výkonových kategórií a priemyselných plynových turbín. Nemecký výrobca celkovo zamestnáva približne 10 000 ľudí a so svojimi rôznymi pobočkami a dcérskymi spoločnosťami má zastúpenie vo všetkých významných regiónoch a trhoch po celom svete. </a:t>
            </a:r>
          </a:p>
          <a:p>
            <a:r>
              <a:rPr lang="sk-SK" b="1" dirty="0">
                <a:solidFill>
                  <a:schemeClr val="bg1"/>
                </a:solidFill>
                <a:latin typeface="+mj-lt"/>
              </a:rPr>
              <a:t>Firma bola založená v roku 1913 </a:t>
            </a:r>
            <a:r>
              <a:rPr lang="sk-SK" b="1" dirty="0" err="1">
                <a:solidFill>
                  <a:schemeClr val="bg1"/>
                </a:solidFill>
                <a:latin typeface="+mj-lt"/>
              </a:rPr>
              <a:t>Karlom</a:t>
            </a:r>
            <a:r>
              <a:rPr lang="sk-SK" b="1" dirty="0">
                <a:solidFill>
                  <a:schemeClr val="bg1"/>
                </a:solidFill>
                <a:latin typeface="+mj-lt"/>
              </a:rPr>
              <a:t> </a:t>
            </a:r>
            <a:r>
              <a:rPr lang="sk-SK" b="1" dirty="0" err="1">
                <a:solidFill>
                  <a:schemeClr val="bg1"/>
                </a:solidFill>
                <a:latin typeface="+mj-lt"/>
              </a:rPr>
              <a:t>Rappom</a:t>
            </a:r>
            <a:r>
              <a:rPr lang="sk-SK" b="1" dirty="0">
                <a:solidFill>
                  <a:schemeClr val="bg1"/>
                </a:solidFill>
                <a:latin typeface="+mj-lt"/>
              </a:rPr>
              <a:t> v Mníchove </a:t>
            </a:r>
          </a:p>
          <a:p>
            <a:r>
              <a:rPr lang="sk-SK" b="1" dirty="0">
                <a:solidFill>
                  <a:schemeClr val="bg1"/>
                </a:solidFill>
                <a:latin typeface="+mj-lt"/>
              </a:rPr>
              <a:t>MTU spolupracuje s firmami ako </a:t>
            </a:r>
            <a:r>
              <a:rPr lang="sk-SK" b="1" dirty="0" err="1">
                <a:solidFill>
                  <a:schemeClr val="bg1"/>
                </a:solidFill>
                <a:latin typeface="+mj-lt"/>
              </a:rPr>
              <a:t>Rolls-Royce</a:t>
            </a:r>
            <a:r>
              <a:rPr lang="sk-SK" b="1" dirty="0">
                <a:solidFill>
                  <a:schemeClr val="bg1"/>
                </a:solidFill>
                <a:latin typeface="+mj-lt"/>
              </a:rPr>
              <a:t> </a:t>
            </a:r>
            <a:r>
              <a:rPr lang="sk-SK" b="1" dirty="0" err="1">
                <a:solidFill>
                  <a:schemeClr val="bg1"/>
                </a:solidFill>
                <a:latin typeface="+mj-lt"/>
              </a:rPr>
              <a:t>aerospeace</a:t>
            </a:r>
            <a:r>
              <a:rPr lang="sk-SK" b="1" dirty="0">
                <a:solidFill>
                  <a:schemeClr val="bg1"/>
                </a:solidFill>
                <a:latin typeface="+mj-lt"/>
              </a:rPr>
              <a:t> alebo </a:t>
            </a:r>
            <a:r>
              <a:rPr lang="sk-SK" b="1" dirty="0" err="1">
                <a:solidFill>
                  <a:schemeClr val="bg1"/>
                </a:solidFill>
                <a:latin typeface="+mj-lt"/>
              </a:rPr>
              <a:t>Pratt</a:t>
            </a:r>
            <a:r>
              <a:rPr lang="sk-SK" b="1" dirty="0">
                <a:solidFill>
                  <a:schemeClr val="bg1"/>
                </a:solidFill>
                <a:latin typeface="+mj-lt"/>
              </a:rPr>
              <a:t> and </a:t>
            </a:r>
            <a:r>
              <a:rPr lang="sk-SK" b="1" dirty="0" err="1">
                <a:solidFill>
                  <a:schemeClr val="bg1"/>
                </a:solidFill>
                <a:latin typeface="+mj-lt"/>
              </a:rPr>
              <a:t>Whitney</a:t>
            </a:r>
            <a:r>
              <a:rPr lang="sk-SK" b="1" dirty="0">
                <a:solidFill>
                  <a:schemeClr val="bg1"/>
                </a:solidFill>
                <a:latin typeface="+mj-lt"/>
              </a:rPr>
              <a:t> </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660920" y="2179020"/>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530075" y="-1969261"/>
            <a:ext cx="6280765" cy="342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2864216" y="2172358"/>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5854676" y="2152374"/>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3903880" y="2513886"/>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0" y="-869831"/>
            <a:ext cx="5729318" cy="180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MTU – Motor and </a:t>
            </a:r>
            <a:r>
              <a:rPr lang="sk-SK" sz="3200" b="1" dirty="0" err="1"/>
              <a:t>Turbine</a:t>
            </a:r>
            <a:r>
              <a:rPr lang="sk-SK" sz="3200" b="1" dirty="0"/>
              <a:t> </a:t>
            </a:r>
            <a:r>
              <a:rPr lang="sk-SK" sz="3200" b="1" dirty="0" err="1"/>
              <a:t>Union</a:t>
            </a:r>
            <a:endParaRPr lang="sk-SK" sz="32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12604844" y="2507224"/>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5633160" y="2507224"/>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96262" y="2315715"/>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691794" y="130377"/>
            <a:ext cx="3297210" cy="1604644"/>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970" y="1946276"/>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6043683" y="2601838"/>
            <a:ext cx="2556770" cy="466635"/>
          </a:xfrm>
          <a:prstGeom prst="rect">
            <a:avLst/>
          </a:prstGeom>
        </p:spPr>
      </p:pic>
      <p:pic>
        <p:nvPicPr>
          <p:cNvPr id="4" name="Obrázok 3">
            <a:extLst>
              <a:ext uri="{FF2B5EF4-FFF2-40B4-BE49-F238E27FC236}">
                <a16:creationId xmlns:a16="http://schemas.microsoft.com/office/drawing/2014/main" id="{AA05C36D-0E1F-1896-DCED-218E29555F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45682" y="1870737"/>
            <a:ext cx="6246743" cy="4685057"/>
          </a:xfrm>
          <a:prstGeom prst="rect">
            <a:avLst/>
          </a:prstGeom>
        </p:spPr>
      </p:pic>
    </p:spTree>
    <p:extLst>
      <p:ext uri="{BB962C8B-B14F-4D97-AF65-F5344CB8AC3E}">
        <p14:creationId xmlns:p14="http://schemas.microsoft.com/office/powerpoint/2010/main" val="33829280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660920" y="2179020"/>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530075" y="-1969261"/>
            <a:ext cx="6280765" cy="342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2864216" y="2172358"/>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5854676" y="2152374"/>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3903880" y="2513886"/>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0" y="-869831"/>
            <a:ext cx="5729318" cy="180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MTU – Motor and </a:t>
            </a:r>
            <a:r>
              <a:rPr lang="sk-SK" sz="3200" b="1" dirty="0" err="1"/>
              <a:t>Turbine</a:t>
            </a:r>
            <a:r>
              <a:rPr lang="sk-SK" sz="3200" b="1" dirty="0"/>
              <a:t> </a:t>
            </a:r>
            <a:r>
              <a:rPr lang="sk-SK" sz="3200" b="1" dirty="0" err="1"/>
              <a:t>Union</a:t>
            </a:r>
            <a:endParaRPr lang="sk-SK" sz="32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12604844" y="2507224"/>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5633160" y="2507224"/>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96262" y="2315715"/>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691794" y="130377"/>
            <a:ext cx="3297210" cy="1604644"/>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970" y="1946276"/>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6043683" y="2601838"/>
            <a:ext cx="2556770" cy="466635"/>
          </a:xfrm>
          <a:prstGeom prst="rect">
            <a:avLst/>
          </a:prstGeom>
        </p:spPr>
      </p:pic>
      <p:sp>
        <p:nvSpPr>
          <p:cNvPr id="2" name="BlokTextu 1">
            <a:extLst>
              <a:ext uri="{FF2B5EF4-FFF2-40B4-BE49-F238E27FC236}">
                <a16:creationId xmlns:a16="http://schemas.microsoft.com/office/drawing/2014/main" id="{E9B21ADD-B4A4-C648-0D67-ADE01BEA41AE}"/>
              </a:ext>
            </a:extLst>
          </p:cNvPr>
          <p:cNvSpPr txBox="1"/>
          <p:nvPr/>
        </p:nvSpPr>
        <p:spPr>
          <a:xfrm>
            <a:off x="163488" y="1735021"/>
            <a:ext cx="3809024" cy="5078313"/>
          </a:xfrm>
          <a:prstGeom prst="rect">
            <a:avLst/>
          </a:prstGeom>
          <a:noFill/>
        </p:spPr>
        <p:txBody>
          <a:bodyPr wrap="square" rtlCol="0">
            <a:spAutoFit/>
          </a:bodyPr>
          <a:lstStyle/>
          <a:p>
            <a:r>
              <a:rPr lang="sk-SK" b="1" dirty="0">
                <a:solidFill>
                  <a:schemeClr val="bg1"/>
                </a:solidFill>
                <a:latin typeface="+mj-lt"/>
              </a:rPr>
              <a:t>Vo firme nás oboznámili s tým, čo môžeme robiť a čo by sme robiť nemali. Poučili nás o bezpečnosti a zoznámili sme sa s vedúcimi pracovísk, na ktorých sme trávili ďalšie 2 týždne. Nasledujúce dni sme už pracovali vo dvojiciach na úlohách, ktoré nám zadali naši hosťujúci spolužiaci a kolegovia. Pracovali sme v programe </a:t>
            </a:r>
            <a:r>
              <a:rPr lang="sk-SK" b="1" dirty="0" err="1">
                <a:solidFill>
                  <a:schemeClr val="bg1"/>
                </a:solidFill>
                <a:latin typeface="+mj-lt"/>
              </a:rPr>
              <a:t>fluidsim</a:t>
            </a:r>
            <a:r>
              <a:rPr lang="sk-SK" b="1" dirty="0">
                <a:solidFill>
                  <a:schemeClr val="bg1"/>
                </a:solidFill>
                <a:latin typeface="+mj-lt"/>
              </a:rPr>
              <a:t>, kde sme mali nasimulovať funkciu rôznych elektro-pneumatických zariadení </a:t>
            </a:r>
          </a:p>
          <a:p>
            <a:r>
              <a:rPr lang="sk-SK" b="1" dirty="0">
                <a:solidFill>
                  <a:schemeClr val="bg1"/>
                </a:solidFill>
                <a:latin typeface="+mj-lt"/>
              </a:rPr>
              <a:t>a následne sme ich mali v praxi zapojiť. Na konci prvého týždňa sme mali zapojiť elektro-pneumatickú zostavu, ktorá po spojení s mechanickou časťou vykonávala rôzne funkcie, ktoré môžete vidieť na videu. </a:t>
            </a:r>
          </a:p>
          <a:p>
            <a:endParaRPr lang="sk-SK" dirty="0"/>
          </a:p>
        </p:txBody>
      </p:sp>
      <p:pic>
        <p:nvPicPr>
          <p:cNvPr id="20" name="Picture 5">
            <a:extLst>
              <a:ext uri="{FF2B5EF4-FFF2-40B4-BE49-F238E27FC236}">
                <a16:creationId xmlns:a16="http://schemas.microsoft.com/office/drawing/2014/main" id="{77D87552-A539-3A54-C2E4-95AECFAFD1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67093" y="1946276"/>
            <a:ext cx="6439486" cy="4781347"/>
          </a:xfrm>
          <a:prstGeom prst="rect">
            <a:avLst/>
          </a:prstGeom>
        </p:spPr>
      </p:pic>
      <p:sp>
        <p:nvSpPr>
          <p:cNvPr id="7" name="Subtitle 6"/>
          <p:cNvSpPr>
            <a:spLocks noGrp="1"/>
          </p:cNvSpPr>
          <p:nvPr>
            <p:ph type="subTitle" idx="1"/>
          </p:nvPr>
        </p:nvSpPr>
        <p:spPr/>
        <p:txBody>
          <a:bodyPr/>
          <a:lstStyle/>
          <a:p>
            <a:endParaRPr lang="sk-SK"/>
          </a:p>
        </p:txBody>
      </p:sp>
    </p:spTree>
    <p:extLst>
      <p:ext uri="{BB962C8B-B14F-4D97-AF65-F5344CB8AC3E}">
        <p14:creationId xmlns:p14="http://schemas.microsoft.com/office/powerpoint/2010/main" val="38928851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endParaRPr lang="sk-SK" dirty="0"/>
          </a:p>
        </p:txBody>
      </p:sp>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530075" y="-1969261"/>
            <a:ext cx="6280765" cy="342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Nadpis 1">
            <a:extLst>
              <a:ext uri="{FF2B5EF4-FFF2-40B4-BE49-F238E27FC236}">
                <a16:creationId xmlns:a16="http://schemas.microsoft.com/office/drawing/2014/main" id="{8A4AD774-021D-73C8-D14C-48FE86D8BAD1}"/>
              </a:ext>
            </a:extLst>
          </p:cNvPr>
          <p:cNvSpPr txBox="1">
            <a:spLocks/>
          </p:cNvSpPr>
          <p:nvPr/>
        </p:nvSpPr>
        <p:spPr>
          <a:xfrm>
            <a:off x="0" y="-869831"/>
            <a:ext cx="5729318" cy="180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MTU – Motor and </a:t>
            </a:r>
            <a:r>
              <a:rPr lang="sk-SK" sz="3200" b="1" dirty="0" err="1"/>
              <a:t>Turbine</a:t>
            </a:r>
            <a:r>
              <a:rPr lang="sk-SK" sz="3200" b="1" dirty="0"/>
              <a:t> </a:t>
            </a:r>
            <a:r>
              <a:rPr lang="sk-SK" sz="3200" b="1" dirty="0" err="1"/>
              <a:t>Union</a:t>
            </a:r>
            <a:endParaRPr lang="sk-SK" sz="3200" b="1" dirty="0"/>
          </a:p>
        </p:txBody>
      </p:sp>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94888" y="2266291"/>
            <a:ext cx="6888615" cy="335246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615" y="483048"/>
            <a:ext cx="3340292" cy="5891903"/>
          </a:xfrm>
          <a:prstGeom prst="rect">
            <a:avLst/>
          </a:prstGeom>
        </p:spPr>
      </p:pic>
    </p:spTree>
    <p:extLst>
      <p:ext uri="{BB962C8B-B14F-4D97-AF65-F5344CB8AC3E}">
        <p14:creationId xmlns:p14="http://schemas.microsoft.com/office/powerpoint/2010/main" val="17209374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prvý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1235950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591876" y="2194851"/>
            <a:ext cx="4709569" cy="4602713"/>
          </a:xfrm>
        </p:spPr>
        <p:txBody>
          <a:bodyPr>
            <a:normAutofit lnSpcReduction="10000"/>
          </a:bodyPr>
          <a:lstStyle/>
          <a:p>
            <a:r>
              <a:rPr lang="sk-SK" sz="2800" b="1" dirty="0" err="1">
                <a:solidFill>
                  <a:schemeClr val="bg1"/>
                </a:solidFill>
                <a:latin typeface="+mj-lt"/>
              </a:rPr>
              <a:t>Körber</a:t>
            </a:r>
            <a:r>
              <a:rPr lang="sk-SK" sz="2800" b="1" dirty="0">
                <a:solidFill>
                  <a:schemeClr val="bg1"/>
                </a:solidFill>
                <a:latin typeface="+mj-lt"/>
              </a:rPr>
              <a:t> je popredná medzinárodná technologická skupina, ktorá má okolo 10 000 zamestnancov po celom svete. Sme domovom pre podnikateľov — premieňame podnikateľské myslenie na úspech zákazníkov. </a:t>
            </a:r>
          </a:p>
          <a:p>
            <a:r>
              <a:rPr lang="sk-SK" sz="2800" b="1" dirty="0" err="1">
                <a:solidFill>
                  <a:schemeClr val="bg1"/>
                </a:solidFill>
                <a:latin typeface="+mj-lt"/>
              </a:rPr>
              <a:t>Körber</a:t>
            </a:r>
            <a:r>
              <a:rPr lang="sk-SK" sz="2800" b="1" dirty="0">
                <a:solidFill>
                  <a:schemeClr val="bg1"/>
                </a:solidFill>
                <a:latin typeface="+mj-lt"/>
              </a:rPr>
              <a:t> AG riadi skupinu a jej päť obchodných oblastí: </a:t>
            </a:r>
            <a:r>
              <a:rPr lang="sk-SK" sz="2800" b="1" dirty="0" err="1">
                <a:solidFill>
                  <a:schemeClr val="bg1"/>
                </a:solidFill>
                <a:latin typeface="+mj-lt"/>
              </a:rPr>
              <a:t>Digital</a:t>
            </a:r>
            <a:r>
              <a:rPr lang="sk-SK" sz="2800" b="1" dirty="0">
                <a:solidFill>
                  <a:schemeClr val="bg1"/>
                </a:solidFill>
                <a:latin typeface="+mj-lt"/>
              </a:rPr>
              <a:t>, Pharma, </a:t>
            </a:r>
            <a:r>
              <a:rPr lang="sk-SK" sz="2800" b="1" dirty="0" err="1">
                <a:solidFill>
                  <a:schemeClr val="bg1"/>
                </a:solidFill>
                <a:latin typeface="+mj-lt"/>
              </a:rPr>
              <a:t>Supply</a:t>
            </a:r>
            <a:r>
              <a:rPr lang="sk-SK" sz="2800" b="1" dirty="0">
                <a:solidFill>
                  <a:schemeClr val="bg1"/>
                </a:solidFill>
                <a:latin typeface="+mj-lt"/>
              </a:rPr>
              <a:t> </a:t>
            </a:r>
            <a:r>
              <a:rPr lang="sk-SK" sz="2800" b="1" dirty="0" err="1">
                <a:solidFill>
                  <a:schemeClr val="bg1"/>
                </a:solidFill>
                <a:latin typeface="+mj-lt"/>
              </a:rPr>
              <a:t>Chain</a:t>
            </a:r>
            <a:r>
              <a:rPr lang="sk-SK" sz="2800" b="1" dirty="0">
                <a:solidFill>
                  <a:schemeClr val="bg1"/>
                </a:solidFill>
                <a:latin typeface="+mj-lt"/>
              </a:rPr>
              <a:t>, </a:t>
            </a:r>
            <a:r>
              <a:rPr lang="sk-SK" sz="2800" b="1" dirty="0" err="1">
                <a:solidFill>
                  <a:schemeClr val="bg1"/>
                </a:solidFill>
                <a:latin typeface="+mj-lt"/>
              </a:rPr>
              <a:t>Tissue</a:t>
            </a:r>
            <a:r>
              <a:rPr lang="sk-SK" sz="2800" b="1" dirty="0">
                <a:solidFill>
                  <a:schemeClr val="bg1"/>
                </a:solidFill>
                <a:latin typeface="+mj-lt"/>
              </a:rPr>
              <a:t> a </a:t>
            </a:r>
            <a:r>
              <a:rPr lang="sk-SK" sz="2800" b="1" dirty="0" err="1">
                <a:solidFill>
                  <a:schemeClr val="bg1"/>
                </a:solidFill>
                <a:latin typeface="+mj-lt"/>
              </a:rPr>
              <a:t>Tobacco</a:t>
            </a:r>
            <a:r>
              <a:rPr lang="sk-SK" sz="2800" b="1" dirty="0">
                <a:solidFill>
                  <a:schemeClr val="bg1"/>
                </a:solidFill>
                <a:latin typeface="+mj-lt"/>
              </a:rPr>
              <a:t>.</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707793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408747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877699" y="-1688087"/>
            <a:ext cx="6768054" cy="368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3106967"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7320890" y="2168748"/>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4335537" y="2168748"/>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231180" y="86539"/>
            <a:ext cx="4550295" cy="1292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K</a:t>
            </a:r>
            <a:r>
              <a:rPr lang="sk-SK" sz="7200" b="1" dirty="0">
                <a:cs typeface="Times New Roman" panose="02020603050405020304" pitchFamily="18" charset="0"/>
              </a:rPr>
              <a:t>ÖRBER</a:t>
            </a:r>
            <a:endParaRPr lang="sk-SK" sz="72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2885451" y="2188732"/>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913272" y="1970577"/>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528407" y="2001838"/>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5806" y="-828232"/>
            <a:ext cx="4084194" cy="4084194"/>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3295974" y="2283346"/>
            <a:ext cx="2556770" cy="466635"/>
          </a:xfrm>
          <a:prstGeom prst="rect">
            <a:avLst/>
          </a:prstGeom>
        </p:spPr>
      </p:pic>
      <p:pic>
        <p:nvPicPr>
          <p:cNvPr id="7" name="Obrázok 6">
            <a:extLst>
              <a:ext uri="{FF2B5EF4-FFF2-40B4-BE49-F238E27FC236}">
                <a16:creationId xmlns:a16="http://schemas.microsoft.com/office/drawing/2014/main" id="{7B59EF7D-0B6E-469E-1786-8DB090A736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32880" y="2316163"/>
            <a:ext cx="4353629" cy="4353629"/>
          </a:xfrm>
          <a:prstGeom prst="rect">
            <a:avLst/>
          </a:prstGeom>
        </p:spPr>
      </p:pic>
    </p:spTree>
    <p:extLst>
      <p:ext uri="{BB962C8B-B14F-4D97-AF65-F5344CB8AC3E}">
        <p14:creationId xmlns:p14="http://schemas.microsoft.com/office/powerpoint/2010/main" val="3872314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1002839" y="2136744"/>
            <a:ext cx="9144000" cy="1655762"/>
          </a:xfrm>
        </p:spPr>
        <p:txBody>
          <a:bodyPr>
            <a:normAutofit/>
          </a:bodyPr>
          <a:lstStyle/>
          <a:p>
            <a:r>
              <a:rPr lang="sk-SK" sz="4000" b="1" dirty="0">
                <a:solidFill>
                  <a:schemeClr val="bg1"/>
                </a:solidFill>
                <a:latin typeface="+mj-lt"/>
              </a:rPr>
              <a:t>KÖRBER farmaceutická inšpekcia</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707793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408747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877699" y="-1688087"/>
            <a:ext cx="6768054" cy="368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3106967"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7320890" y="2168748"/>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4335537" y="2168748"/>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231180" y="86539"/>
            <a:ext cx="4550295" cy="1292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K</a:t>
            </a:r>
            <a:r>
              <a:rPr lang="sk-SK" sz="7200" b="1" dirty="0">
                <a:cs typeface="Times New Roman" panose="02020603050405020304" pitchFamily="18" charset="0"/>
              </a:rPr>
              <a:t>ÖRBER</a:t>
            </a:r>
            <a:endParaRPr lang="sk-SK" sz="72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2885451" y="2188732"/>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913272" y="1970577"/>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528407" y="2001838"/>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5806" y="-828232"/>
            <a:ext cx="4084194" cy="4084194"/>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3295974" y="2283346"/>
            <a:ext cx="2556770" cy="466635"/>
          </a:xfrm>
          <a:prstGeom prst="rect">
            <a:avLst/>
          </a:prstGeom>
        </p:spPr>
      </p:pic>
      <p:sp>
        <p:nvSpPr>
          <p:cNvPr id="2" name="BlokTextu 1">
            <a:extLst>
              <a:ext uri="{FF2B5EF4-FFF2-40B4-BE49-F238E27FC236}">
                <a16:creationId xmlns:a16="http://schemas.microsoft.com/office/drawing/2014/main" id="{D2C79D69-759C-64C9-1ABA-16AE802FBD61}"/>
              </a:ext>
            </a:extLst>
          </p:cNvPr>
          <p:cNvSpPr txBox="1"/>
          <p:nvPr/>
        </p:nvSpPr>
        <p:spPr>
          <a:xfrm>
            <a:off x="371274" y="2683229"/>
            <a:ext cx="4379340" cy="2123658"/>
          </a:xfrm>
          <a:prstGeom prst="rect">
            <a:avLst/>
          </a:prstGeom>
          <a:noFill/>
        </p:spPr>
        <p:txBody>
          <a:bodyPr wrap="none" rtlCol="0">
            <a:spAutoFit/>
          </a:bodyPr>
          <a:lstStyle/>
          <a:p>
            <a:r>
              <a:rPr lang="sk-SK" sz="3200" b="1" dirty="0">
                <a:solidFill>
                  <a:schemeClr val="bg1"/>
                </a:solidFill>
                <a:latin typeface="+mj-lt"/>
              </a:rPr>
              <a:t>- od roku</a:t>
            </a:r>
            <a:r>
              <a:rPr lang="de-DE" sz="3200" b="1" dirty="0">
                <a:solidFill>
                  <a:schemeClr val="bg1"/>
                </a:solidFill>
                <a:latin typeface="+mj-lt"/>
              </a:rPr>
              <a:t> 1895</a:t>
            </a:r>
          </a:p>
          <a:p>
            <a:r>
              <a:rPr lang="sk-SK" sz="3200" b="1" dirty="0">
                <a:solidFill>
                  <a:schemeClr val="bg1"/>
                </a:solidFill>
                <a:latin typeface="+mj-lt"/>
              </a:rPr>
              <a:t>- okolo</a:t>
            </a:r>
            <a:r>
              <a:rPr lang="de-DE" sz="3200" b="1" dirty="0">
                <a:solidFill>
                  <a:schemeClr val="bg1"/>
                </a:solidFill>
                <a:latin typeface="+mj-lt"/>
              </a:rPr>
              <a:t> 400 </a:t>
            </a:r>
            <a:r>
              <a:rPr lang="sk-SK" sz="3200" b="1" dirty="0">
                <a:solidFill>
                  <a:schemeClr val="bg1"/>
                </a:solidFill>
                <a:latin typeface="+mj-lt"/>
              </a:rPr>
              <a:t>zamestnancov</a:t>
            </a:r>
            <a:endParaRPr lang="de-DE" sz="3200" b="1" dirty="0">
              <a:solidFill>
                <a:schemeClr val="bg1"/>
              </a:solidFill>
              <a:latin typeface="+mj-lt"/>
            </a:endParaRPr>
          </a:p>
          <a:p>
            <a:r>
              <a:rPr lang="sk-SK" sz="3200" b="1" dirty="0">
                <a:solidFill>
                  <a:schemeClr val="bg1"/>
                </a:solidFill>
                <a:latin typeface="+mj-lt"/>
              </a:rPr>
              <a:t>- stroje na kontrolu vakcín</a:t>
            </a:r>
            <a:endParaRPr lang="de-DE" sz="3200" b="1" dirty="0">
              <a:solidFill>
                <a:schemeClr val="bg1"/>
              </a:solidFill>
              <a:latin typeface="+mj-lt"/>
            </a:endParaRPr>
          </a:p>
          <a:p>
            <a:endParaRPr lang="de-DE" sz="1800" dirty="0">
              <a:latin typeface="+mj-lt"/>
            </a:endParaRPr>
          </a:p>
          <a:p>
            <a:endParaRPr lang="sk-SK" dirty="0"/>
          </a:p>
        </p:txBody>
      </p:sp>
      <p:pic>
        <p:nvPicPr>
          <p:cNvPr id="20" name="Grafik 4">
            <a:extLst>
              <a:ext uri="{FF2B5EF4-FFF2-40B4-BE49-F238E27FC236}">
                <a16:creationId xmlns:a16="http://schemas.microsoft.com/office/drawing/2014/main" id="{3F058409-3DBF-E452-B5EB-BE6DCFFD8C2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6936" y="4338195"/>
            <a:ext cx="4164539" cy="2333323"/>
          </a:xfrm>
          <a:prstGeom prst="rect">
            <a:avLst/>
          </a:prstGeom>
        </p:spPr>
      </p:pic>
      <p:pic>
        <p:nvPicPr>
          <p:cNvPr id="21" name="Picture 2" descr="Körber Pharma | Automatische Inspektion">
            <a:extLst>
              <a:ext uri="{FF2B5EF4-FFF2-40B4-BE49-F238E27FC236}">
                <a16:creationId xmlns:a16="http://schemas.microsoft.com/office/drawing/2014/main" id="{87A5A283-9C3C-AF66-A21A-3DE4FC08135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39937" y="2830070"/>
            <a:ext cx="6820883" cy="384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5481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70653" y="2128181"/>
            <a:ext cx="2598057" cy="2885848"/>
          </a:xfrm>
        </p:spPr>
        <p:txBody>
          <a:bodyPr/>
          <a:lstStyle/>
          <a:p>
            <a:r>
              <a:rPr lang="sk-SK" b="1" dirty="0">
                <a:solidFill>
                  <a:schemeClr val="bg1"/>
                </a:solidFill>
                <a:latin typeface="+mj-lt"/>
              </a:rPr>
              <a:t>1. týždeň – Za úlohu sme mali skonštruovať prenosný reproduktor</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707793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408747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877699" y="-1688087"/>
            <a:ext cx="6768054" cy="368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3106967"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7320890" y="2168748"/>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4335537" y="2168748"/>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231180" y="86539"/>
            <a:ext cx="4550295" cy="1292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K</a:t>
            </a:r>
            <a:r>
              <a:rPr lang="sk-SK" sz="7200" b="1" dirty="0">
                <a:cs typeface="Times New Roman" panose="02020603050405020304" pitchFamily="18" charset="0"/>
              </a:rPr>
              <a:t>ÖRBER</a:t>
            </a:r>
            <a:endParaRPr lang="sk-SK" sz="72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2885451" y="2188732"/>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913272" y="1970577"/>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528407" y="2001838"/>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5806" y="-828232"/>
            <a:ext cx="4084194" cy="4084194"/>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3295974" y="2283346"/>
            <a:ext cx="2556770" cy="466635"/>
          </a:xfrm>
          <a:prstGeom prst="rect">
            <a:avLst/>
          </a:prstGeom>
        </p:spPr>
      </p:pic>
      <p:pic>
        <p:nvPicPr>
          <p:cNvPr id="20" name="Content Placeholder 11" descr="A picture containing indoor&#10;&#10;Description automatically generated">
            <a:extLst>
              <a:ext uri="{FF2B5EF4-FFF2-40B4-BE49-F238E27FC236}">
                <a16:creationId xmlns:a16="http://schemas.microsoft.com/office/drawing/2014/main" id="{1269BE30-59A9-7121-0239-E9D4191D204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5400000">
            <a:off x="-55138" y="4120185"/>
            <a:ext cx="2849638" cy="2452914"/>
          </a:xfrm>
          <a:prstGeom prst="rect">
            <a:avLst/>
          </a:prstGeom>
        </p:spPr>
      </p:pic>
      <p:pic>
        <p:nvPicPr>
          <p:cNvPr id="21" name="Picture 13" descr="A picture containing text&#10;&#10;Description automatically generated">
            <a:extLst>
              <a:ext uri="{FF2B5EF4-FFF2-40B4-BE49-F238E27FC236}">
                <a16:creationId xmlns:a16="http://schemas.microsoft.com/office/drawing/2014/main" id="{6CBD146D-4ADA-80F4-1C2B-32A07E19999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5400000">
            <a:off x="2557957" y="3301317"/>
            <a:ext cx="2807146" cy="2452914"/>
          </a:xfrm>
          <a:prstGeom prst="rect">
            <a:avLst/>
          </a:prstGeom>
        </p:spPr>
      </p:pic>
      <p:pic>
        <p:nvPicPr>
          <p:cNvPr id="22" name="Picture 15" descr="Diagram&#10;&#10;Description automatically generated">
            <a:extLst>
              <a:ext uri="{FF2B5EF4-FFF2-40B4-BE49-F238E27FC236}">
                <a16:creationId xmlns:a16="http://schemas.microsoft.com/office/drawing/2014/main" id="{C47950D3-3E38-9ABE-05F9-07B0B847E7E7}"/>
              </a:ext>
            </a:extLst>
          </p:cNvPr>
          <p:cNvPicPr>
            <a:picLocks noChangeAspect="1"/>
          </p:cNvPicPr>
          <p:nvPr/>
        </p:nvPicPr>
        <p:blipFill rotWithShape="1">
          <a:blip r:embed="rId13" cstate="email">
            <a:alphaModFix amt="36000"/>
            <a:duotone>
              <a:prstClr val="black"/>
              <a:srgbClr val="D9C3A5">
                <a:tint val="50000"/>
                <a:satMod val="180000"/>
              </a:srgbClr>
            </a:duotone>
            <a:extLst>
              <a:ext uri="{BEBA8EAE-BF5A-486C-A8C5-ECC9F3942E4B}">
                <a14:imgProps xmlns:a14="http://schemas.microsoft.com/office/drawing/2010/main">
                  <a14:imgLayer r:embed="rId14">
                    <a14:imgEffect>
                      <a14:sharpenSoften amount="100000"/>
                    </a14:imgEffect>
                    <a14:imgEffect>
                      <a14:brightnessContrast bright="10000" contrast="9000"/>
                    </a14:imgEffect>
                  </a14:imgLayer>
                </a14:imgProps>
              </a:ext>
              <a:ext uri="{28A0092B-C50C-407E-A947-70E740481C1C}">
                <a14:useLocalDpi xmlns:a14="http://schemas.microsoft.com/office/drawing/2010/main"/>
              </a:ext>
            </a:extLst>
          </a:blip>
          <a:srcRect/>
          <a:stretch/>
        </p:blipFill>
        <p:spPr>
          <a:xfrm>
            <a:off x="5445373" y="2490507"/>
            <a:ext cx="6547748" cy="3661154"/>
          </a:xfrm>
          <a:prstGeom prst="rect">
            <a:avLst/>
          </a:prstGeom>
        </p:spPr>
      </p:pic>
    </p:spTree>
    <p:extLst>
      <p:ext uri="{BB962C8B-B14F-4D97-AF65-F5344CB8AC3E}">
        <p14:creationId xmlns:p14="http://schemas.microsoft.com/office/powerpoint/2010/main" val="21776922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877699" y="-1688087"/>
            <a:ext cx="6768054" cy="368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Nadpis 1">
            <a:extLst>
              <a:ext uri="{FF2B5EF4-FFF2-40B4-BE49-F238E27FC236}">
                <a16:creationId xmlns:a16="http://schemas.microsoft.com/office/drawing/2014/main" id="{2ACB6D95-61D4-80A3-1D77-270CF98DBDF1}"/>
              </a:ext>
            </a:extLst>
          </p:cNvPr>
          <p:cNvSpPr txBox="1">
            <a:spLocks/>
          </p:cNvSpPr>
          <p:nvPr/>
        </p:nvSpPr>
        <p:spPr>
          <a:xfrm>
            <a:off x="231180" y="86539"/>
            <a:ext cx="4550295" cy="1292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K</a:t>
            </a:r>
            <a:r>
              <a:rPr lang="sk-SK" sz="7200" b="1" dirty="0">
                <a:cs typeface="Times New Roman" panose="02020603050405020304" pitchFamily="18" charset="0"/>
              </a:rPr>
              <a:t>ÖRBER</a:t>
            </a:r>
            <a:endParaRPr lang="sk-SK" sz="7200" b="1" dirty="0"/>
          </a:p>
        </p:txBody>
      </p:sp>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6" y="1000919"/>
            <a:ext cx="6858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066" y="505412"/>
            <a:ext cx="3314934" cy="5847175"/>
          </a:xfrm>
          <a:prstGeom prst="rect">
            <a:avLst/>
          </a:prstGeom>
        </p:spPr>
      </p:pic>
      <p:sp>
        <p:nvSpPr>
          <p:cNvPr id="2" name="Subtitle 1"/>
          <p:cNvSpPr>
            <a:spLocks noGrp="1"/>
          </p:cNvSpPr>
          <p:nvPr>
            <p:ph type="subTitle" idx="1"/>
          </p:nvPr>
        </p:nvSpPr>
        <p:spPr/>
        <p:txBody>
          <a:bodyPr/>
          <a:lstStyle/>
          <a:p>
            <a:endParaRPr lang="sk-SK"/>
          </a:p>
        </p:txBody>
      </p:sp>
    </p:spTree>
    <p:extLst>
      <p:ext uri="{BB962C8B-B14F-4D97-AF65-F5344CB8AC3E}">
        <p14:creationId xmlns:p14="http://schemas.microsoft.com/office/powerpoint/2010/main" val="12045722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prvý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21608525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76643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77597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78551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1524000" y="-2455472"/>
            <a:ext cx="7254748" cy="3955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10009396"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7024043" y="2726979"/>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4044888"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666519" y="153668"/>
            <a:ext cx="4260751" cy="1094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601778" y="2528808"/>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216913" y="2560069"/>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9762" y="2166031"/>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0065" y="153193"/>
            <a:ext cx="5416225" cy="988513"/>
          </a:xfrm>
          <a:prstGeom prst="rect">
            <a:avLst/>
          </a:prstGeom>
        </p:spPr>
      </p:pic>
      <p:pic>
        <p:nvPicPr>
          <p:cNvPr id="20" name="Grafik 4" descr="Ein Bild, das blau, drinnen enthält.&#10;&#10;Automatisch generierte Beschreibung">
            <a:extLst>
              <a:ext uri="{FF2B5EF4-FFF2-40B4-BE49-F238E27FC236}">
                <a16:creationId xmlns:a16="http://schemas.microsoft.com/office/drawing/2014/main" id="{34BCFB05-3D4C-C802-43AF-551C490749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5696" y="1943614"/>
            <a:ext cx="6019230" cy="4225499"/>
          </a:xfrm>
          <a:prstGeom prst="rect">
            <a:avLst/>
          </a:prstGeom>
        </p:spPr>
      </p:pic>
      <p:sp>
        <p:nvSpPr>
          <p:cNvPr id="2" name="BlokTextu 1">
            <a:extLst>
              <a:ext uri="{FF2B5EF4-FFF2-40B4-BE49-F238E27FC236}">
                <a16:creationId xmlns:a16="http://schemas.microsoft.com/office/drawing/2014/main" id="{25BEA15E-DECE-52CF-2489-1BFAAEC13E36}"/>
              </a:ext>
            </a:extLst>
          </p:cNvPr>
          <p:cNvSpPr txBox="1"/>
          <p:nvPr/>
        </p:nvSpPr>
        <p:spPr>
          <a:xfrm>
            <a:off x="6486404" y="1566226"/>
            <a:ext cx="5416225" cy="2246769"/>
          </a:xfrm>
          <a:prstGeom prst="rect">
            <a:avLst/>
          </a:prstGeom>
          <a:noFill/>
        </p:spPr>
        <p:txBody>
          <a:bodyPr wrap="square" rtlCol="0">
            <a:spAutoFit/>
          </a:bodyPr>
          <a:lstStyle/>
          <a:p>
            <a:r>
              <a:rPr lang="sk-SK" sz="2000" b="1" dirty="0" err="1">
                <a:solidFill>
                  <a:schemeClr val="bg1"/>
                </a:solidFill>
              </a:rPr>
              <a:t>Yaskawa</a:t>
            </a:r>
            <a:r>
              <a:rPr lang="sk-SK" sz="2000" b="1" dirty="0">
                <a:solidFill>
                  <a:schemeClr val="bg1"/>
                </a:solidFill>
              </a:rPr>
              <a:t> Electric </a:t>
            </a:r>
            <a:r>
              <a:rPr lang="sk-SK" sz="2000" b="1" dirty="0" err="1">
                <a:solidFill>
                  <a:schemeClr val="bg1"/>
                </a:solidFill>
              </a:rPr>
              <a:t>Corporation</a:t>
            </a:r>
            <a:r>
              <a:rPr lang="sk-SK" sz="2000" b="1" dirty="0">
                <a:solidFill>
                  <a:schemeClr val="bg1"/>
                </a:solidFill>
              </a:rPr>
              <a:t> je japonský výrobca serv, pohybových ovládačov, striedavých motorových pohonov, spínačov a priemyselných robotov. Ich roboty </a:t>
            </a:r>
            <a:r>
              <a:rPr lang="sk-SK" sz="2000" b="1" dirty="0" err="1">
                <a:solidFill>
                  <a:schemeClr val="bg1"/>
                </a:solidFill>
              </a:rPr>
              <a:t>Motoman</a:t>
            </a:r>
            <a:r>
              <a:rPr lang="sk-SK" sz="2000" b="1" dirty="0">
                <a:solidFill>
                  <a:schemeClr val="bg1"/>
                </a:solidFill>
              </a:rPr>
              <a:t> sú ťažké priemyselné roboty používané pri zváraní, balení, montáži, povrchovej úprave, rezaní, manipulácii s materiálom a všeobecnej automatizácii.</a:t>
            </a:r>
          </a:p>
        </p:txBody>
      </p:sp>
      <p:pic>
        <p:nvPicPr>
          <p:cNvPr id="7" name="Obrázok 6">
            <a:extLst>
              <a:ext uri="{FF2B5EF4-FFF2-40B4-BE49-F238E27FC236}">
                <a16:creationId xmlns:a16="http://schemas.microsoft.com/office/drawing/2014/main" id="{AE94AA90-64B8-0B70-9D58-74C3380ED5F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10116" y="3877757"/>
            <a:ext cx="4976091" cy="2612448"/>
          </a:xfrm>
          <a:prstGeom prst="rect">
            <a:avLst/>
          </a:prstGeom>
        </p:spPr>
      </p:pic>
    </p:spTree>
    <p:extLst>
      <p:ext uri="{BB962C8B-B14F-4D97-AF65-F5344CB8AC3E}">
        <p14:creationId xmlns:p14="http://schemas.microsoft.com/office/powerpoint/2010/main" val="26219250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Obrázok 30">
            <a:extLst>
              <a:ext uri="{FF2B5EF4-FFF2-40B4-BE49-F238E27FC236}">
                <a16:creationId xmlns:a16="http://schemas.microsoft.com/office/drawing/2014/main" id="{49939EBC-F4F0-43BF-17DC-F35FC5A41FCD}"/>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02996" y="-1789275"/>
            <a:ext cx="6248219" cy="3274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Nadpis 1">
            <a:extLst>
              <a:ext uri="{FF2B5EF4-FFF2-40B4-BE49-F238E27FC236}">
                <a16:creationId xmlns:a16="http://schemas.microsoft.com/office/drawing/2014/main" id="{1B014639-7872-6C0A-22B4-98063C077FD1}"/>
              </a:ext>
            </a:extLst>
          </p:cNvPr>
          <p:cNvSpPr txBox="1">
            <a:spLocks/>
          </p:cNvSpPr>
          <p:nvPr/>
        </p:nvSpPr>
        <p:spPr>
          <a:xfrm>
            <a:off x="-788714" y="399825"/>
            <a:ext cx="7711538" cy="8473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4800" b="1" dirty="0"/>
              <a:t>Ubytovanie v Mníchove</a:t>
            </a:r>
          </a:p>
        </p:txBody>
      </p:sp>
      <p:pic>
        <p:nvPicPr>
          <p:cNvPr id="16" name="Zástupný objekt pre obsah 6" descr="Obrázok, na ktorom je text&#10;&#10;Automaticky generovaný popis">
            <a:extLst>
              <a:ext uri="{FF2B5EF4-FFF2-40B4-BE49-F238E27FC236}">
                <a16:creationId xmlns:a16="http://schemas.microsoft.com/office/drawing/2014/main" id="{53AEBBE4-39DA-BC7E-2389-F8BD72A2C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2525" y="87261"/>
            <a:ext cx="4562471" cy="1371675"/>
          </a:xfrm>
          <a:prstGeom prst="rect">
            <a:avLst/>
          </a:prstGeom>
        </p:spPr>
      </p:pic>
      <p:pic>
        <p:nvPicPr>
          <p:cNvPr id="17" name="Obrázok 16">
            <a:extLst>
              <a:ext uri="{FF2B5EF4-FFF2-40B4-BE49-F238E27FC236}">
                <a16:creationId xmlns:a16="http://schemas.microsoft.com/office/drawing/2014/main" id="{E499E1C0-65E0-622D-ACBF-0B4A3E380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870" y="34780"/>
            <a:ext cx="2179509" cy="1577477"/>
          </a:xfrm>
          <a:prstGeom prst="rect">
            <a:avLst/>
          </a:prstGeom>
        </p:spPr>
      </p:pic>
      <p:pic>
        <p:nvPicPr>
          <p:cNvPr id="18" name="Obrázok 17" descr="Obrázok, na ktorom je budova, vonkajšie&#10;&#10;Automaticky generovaný popis">
            <a:extLst>
              <a:ext uri="{FF2B5EF4-FFF2-40B4-BE49-F238E27FC236}">
                <a16:creationId xmlns:a16="http://schemas.microsoft.com/office/drawing/2014/main" id="{FE914884-64E8-45A4-7038-582425D9F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240" y="2444661"/>
            <a:ext cx="6283959" cy="3427614"/>
          </a:xfrm>
          <a:prstGeom prst="rect">
            <a:avLst/>
          </a:prstGeom>
        </p:spPr>
      </p:pic>
      <p:sp>
        <p:nvSpPr>
          <p:cNvPr id="20" name="BlokTextu 19">
            <a:extLst>
              <a:ext uri="{FF2B5EF4-FFF2-40B4-BE49-F238E27FC236}">
                <a16:creationId xmlns:a16="http://schemas.microsoft.com/office/drawing/2014/main" id="{03FABFCD-0978-664C-A8D9-6D0CC29BEC4F}"/>
              </a:ext>
            </a:extLst>
          </p:cNvPr>
          <p:cNvSpPr txBox="1"/>
          <p:nvPr/>
        </p:nvSpPr>
        <p:spPr>
          <a:xfrm>
            <a:off x="563903" y="1716946"/>
            <a:ext cx="4714423" cy="4832092"/>
          </a:xfrm>
          <a:prstGeom prst="rect">
            <a:avLst/>
          </a:prstGeom>
          <a:noFill/>
        </p:spPr>
        <p:txBody>
          <a:bodyPr wrap="square">
            <a:spAutoFit/>
          </a:bodyPr>
          <a:lstStyle/>
          <a:p>
            <a:r>
              <a:rPr lang="sk-SK" sz="2800" b="0" i="0" dirty="0">
                <a:solidFill>
                  <a:schemeClr val="bg1">
                    <a:lumMod val="95000"/>
                  </a:schemeClr>
                </a:solidFill>
                <a:effectLst/>
              </a:rPr>
              <a:t>Ubytovanie uprostred Mníchova pre mladých ľudí </a:t>
            </a:r>
          </a:p>
          <a:p>
            <a:r>
              <a:rPr lang="sk-SK" sz="2800" b="0" i="0" dirty="0">
                <a:solidFill>
                  <a:schemeClr val="bg1">
                    <a:lumMod val="95000"/>
                  </a:schemeClr>
                </a:solidFill>
                <a:effectLst/>
              </a:rPr>
              <a:t>z celého sveta. „</a:t>
            </a:r>
            <a:r>
              <a:rPr lang="sk-SK" sz="2800" dirty="0">
                <a:solidFill>
                  <a:schemeClr val="bg1">
                    <a:lumMod val="95000"/>
                  </a:schemeClr>
                </a:solidFill>
              </a:rPr>
              <a:t>D</a:t>
            </a:r>
            <a:r>
              <a:rPr lang="sk-SK" sz="2800" b="0" i="0" dirty="0">
                <a:solidFill>
                  <a:schemeClr val="bg1">
                    <a:lumMod val="95000"/>
                  </a:schemeClr>
                </a:solidFill>
                <a:effectLst/>
              </a:rPr>
              <a:t>očasné bývanie" počas pobytu na školenie, školu alebo štúdium. Ubytovanie pre osoby vo veku od 16 rokov, ktorí absolvujú učňovskú prípravu, študijný kurz, stáž alebo navštevujú odbornú školu ako blokoví študenti v Mníchove. </a:t>
            </a:r>
            <a:endParaRPr lang="sk-SK" sz="2800" dirty="0">
              <a:solidFill>
                <a:schemeClr val="bg1">
                  <a:lumMod val="95000"/>
                </a:schemeClr>
              </a:solidFill>
            </a:endParaRPr>
          </a:p>
        </p:txBody>
      </p:sp>
    </p:spTree>
    <p:extLst>
      <p:ext uri="{BB962C8B-B14F-4D97-AF65-F5344CB8AC3E}">
        <p14:creationId xmlns:p14="http://schemas.microsoft.com/office/powerpoint/2010/main" val="4394785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a:xfrm>
            <a:off x="4572000" y="172469"/>
            <a:ext cx="9144000" cy="2387600"/>
          </a:xfrm>
        </p:spPr>
        <p:txBody>
          <a:bodyPr>
            <a:normAutofit/>
          </a:bodyPr>
          <a:lstStyle/>
          <a:p>
            <a:r>
              <a:rPr lang="sk-SK" sz="2800" b="1" dirty="0">
                <a:solidFill>
                  <a:schemeClr val="bg1"/>
                </a:solidFill>
              </a:rPr>
              <a:t>PROJEKT – Cirkulácia železnej guličky </a:t>
            </a:r>
            <a:r>
              <a:rPr lang="sk-SK" dirty="0"/>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15360" y="1646404"/>
            <a:ext cx="6080640" cy="5258487"/>
          </a:xfrm>
        </p:spPr>
        <p:txBody>
          <a:bodyPr>
            <a:normAutofit fontScale="92500"/>
          </a:bodyPr>
          <a:lstStyle/>
          <a:p>
            <a:pPr algn="l"/>
            <a:r>
              <a:rPr lang="sk-SK" sz="3200" b="1" dirty="0">
                <a:solidFill>
                  <a:schemeClr val="bg1"/>
                </a:solidFill>
              </a:rPr>
              <a:t>Kovová guľa musí obiehať v nekonečnej slučke pomocou štyroch pneumatických valcov.</a:t>
            </a:r>
          </a:p>
          <a:p>
            <a:pPr algn="l"/>
            <a:r>
              <a:rPr lang="sk-SK" sz="3200" b="1" dirty="0">
                <a:solidFill>
                  <a:schemeClr val="bg1"/>
                </a:solidFill>
              </a:rPr>
              <a:t>Každý krok sa začína iba vtedy, ak je dokončený predchádzajúci krok.</a:t>
            </a:r>
          </a:p>
          <a:p>
            <a:pPr algn="l"/>
            <a:r>
              <a:rPr lang="sk-SK" sz="3200" b="1" dirty="0">
                <a:solidFill>
                  <a:schemeClr val="bg1"/>
                </a:solidFill>
              </a:rPr>
              <a:t>Ako ďalšia úloha by malo byť možné prepínať medzi singulárnym a nekonečným obehom.</a:t>
            </a:r>
          </a:p>
          <a:p>
            <a:pPr algn="l"/>
            <a:r>
              <a:rPr lang="sk-SK" sz="3200" b="1" dirty="0">
                <a:solidFill>
                  <a:schemeClr val="bg1"/>
                </a:solidFill>
              </a:rPr>
              <a:t>Ak stlačíte tlačidlo „STOP“, cirkulácia by mala bežať, kým nebude opäť vo východiskovej polohe.</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76643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77597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78551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1506026" y="-2376903"/>
            <a:ext cx="7254748" cy="3955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10009396"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7024043" y="2726979"/>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4044888"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545710" y="46892"/>
            <a:ext cx="4260751" cy="1094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601778" y="2528808"/>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216913" y="2560069"/>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9762" y="2166031"/>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0065" y="153193"/>
            <a:ext cx="5416225" cy="988513"/>
          </a:xfrm>
          <a:prstGeom prst="rect">
            <a:avLst/>
          </a:prstGeom>
        </p:spPr>
      </p:pic>
      <p:pic>
        <p:nvPicPr>
          <p:cNvPr id="4" name="Obrázok 3">
            <a:extLst>
              <a:ext uri="{FF2B5EF4-FFF2-40B4-BE49-F238E27FC236}">
                <a16:creationId xmlns:a16="http://schemas.microsoft.com/office/drawing/2014/main" id="{2CD589A4-4A81-0504-C9F7-E7C42CAD80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30065" y="2003383"/>
            <a:ext cx="5668931" cy="4246743"/>
          </a:xfrm>
          <a:prstGeom prst="rect">
            <a:avLst/>
          </a:prstGeom>
        </p:spPr>
      </p:pic>
    </p:spTree>
    <p:extLst>
      <p:ext uri="{BB962C8B-B14F-4D97-AF65-F5344CB8AC3E}">
        <p14:creationId xmlns:p14="http://schemas.microsoft.com/office/powerpoint/2010/main" val="1973654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76643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77597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78551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1506026" y="-2376903"/>
            <a:ext cx="7254748" cy="3955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10009396"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7024043" y="2726979"/>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4044888"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545710" y="46892"/>
            <a:ext cx="4260751" cy="1094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601778" y="2528808"/>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216913" y="2560069"/>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9762" y="2166031"/>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0065" y="153193"/>
            <a:ext cx="5416225" cy="988513"/>
          </a:xfrm>
          <a:prstGeom prst="rect">
            <a:avLst/>
          </a:prstGeom>
        </p:spPr>
      </p:pic>
      <p:pic>
        <p:nvPicPr>
          <p:cNvPr id="9" name="Obrázok 8">
            <a:extLst>
              <a:ext uri="{FF2B5EF4-FFF2-40B4-BE49-F238E27FC236}">
                <a16:creationId xmlns:a16="http://schemas.microsoft.com/office/drawing/2014/main" id="{ECBC174E-5280-5BD7-E7A0-6C6C3F920D2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64163" y="2392112"/>
            <a:ext cx="3467618" cy="372429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38579" y="1920641"/>
            <a:ext cx="7583276" cy="4195762"/>
          </a:xfrm>
          <a:prstGeom prst="rect">
            <a:avLst/>
          </a:prstGeom>
        </p:spPr>
      </p:pic>
    </p:spTree>
    <p:extLst>
      <p:ext uri="{BB962C8B-B14F-4D97-AF65-F5344CB8AC3E}">
        <p14:creationId xmlns:p14="http://schemas.microsoft.com/office/powerpoint/2010/main" val="20191865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0" y="-356198"/>
            <a:ext cx="10515600" cy="1325563"/>
          </a:xfrm>
        </p:spPr>
        <p:txBody>
          <a:bodyPr/>
          <a:lstStyle/>
          <a:p>
            <a:r>
              <a:rPr lang="sk-SK" b="1" dirty="0"/>
              <a:t>Druhý víkend</a:t>
            </a:r>
          </a:p>
        </p:txBody>
      </p:sp>
      <p:sp>
        <p:nvSpPr>
          <p:cNvPr id="3" name="BlokTextu 2">
            <a:extLst>
              <a:ext uri="{FF2B5EF4-FFF2-40B4-BE49-F238E27FC236}">
                <a16:creationId xmlns:a16="http://schemas.microsoft.com/office/drawing/2014/main" id="{A3C5EA2B-8B2A-A95D-7DA9-F9AAC49BF9C9}"/>
              </a:ext>
            </a:extLst>
          </p:cNvPr>
          <p:cNvSpPr txBox="1"/>
          <p:nvPr/>
        </p:nvSpPr>
        <p:spPr>
          <a:xfrm flipH="1">
            <a:off x="807716" y="6052526"/>
            <a:ext cx="11262363" cy="584775"/>
          </a:xfrm>
          <a:prstGeom prst="rect">
            <a:avLst/>
          </a:prstGeom>
          <a:noFill/>
        </p:spPr>
        <p:txBody>
          <a:bodyPr wrap="square" rtlCol="0">
            <a:spAutoFit/>
          </a:bodyPr>
          <a:lstStyle/>
          <a:p>
            <a:r>
              <a:rPr lang="sk-SK" sz="3200" b="1" dirty="0">
                <a:solidFill>
                  <a:schemeClr val="bg1"/>
                </a:solidFill>
                <a:latin typeface="+mj-lt"/>
              </a:rPr>
              <a:t>Počas druhého víkendu sme zbierali zážitky a krásne spomienky.</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6093" y="727178"/>
            <a:ext cx="4497593" cy="25432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6093" y="3428999"/>
            <a:ext cx="4445741" cy="252989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89779" y="723762"/>
            <a:ext cx="4497596" cy="25914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89779" y="3428999"/>
            <a:ext cx="4464525" cy="2529897"/>
          </a:xfrm>
          <a:prstGeom prst="rect">
            <a:avLst/>
          </a:prstGeom>
        </p:spPr>
      </p:pic>
    </p:spTree>
    <p:extLst>
      <p:ext uri="{BB962C8B-B14F-4D97-AF65-F5344CB8AC3E}">
        <p14:creationId xmlns:p14="http://schemas.microsoft.com/office/powerpoint/2010/main" val="10310998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0" y="-356198"/>
            <a:ext cx="10515600" cy="1325563"/>
          </a:xfrm>
        </p:spPr>
        <p:txBody>
          <a:bodyPr/>
          <a:lstStyle/>
          <a:p>
            <a:r>
              <a:rPr lang="sk-SK" b="1" dirty="0"/>
              <a:t>Druhý víkend</a:t>
            </a:r>
          </a:p>
        </p:txBody>
      </p:sp>
      <p:sp>
        <p:nvSpPr>
          <p:cNvPr id="3" name="BlokTextu 2">
            <a:extLst>
              <a:ext uri="{FF2B5EF4-FFF2-40B4-BE49-F238E27FC236}">
                <a16:creationId xmlns:a16="http://schemas.microsoft.com/office/drawing/2014/main" id="{A3C5EA2B-8B2A-A95D-7DA9-F9AAC49BF9C9}"/>
              </a:ext>
            </a:extLst>
          </p:cNvPr>
          <p:cNvSpPr txBox="1"/>
          <p:nvPr/>
        </p:nvSpPr>
        <p:spPr>
          <a:xfrm flipH="1">
            <a:off x="807716" y="6052526"/>
            <a:ext cx="11262363" cy="584775"/>
          </a:xfrm>
          <a:prstGeom prst="rect">
            <a:avLst/>
          </a:prstGeom>
          <a:noFill/>
        </p:spPr>
        <p:txBody>
          <a:bodyPr wrap="square" rtlCol="0">
            <a:spAutoFit/>
          </a:bodyPr>
          <a:lstStyle/>
          <a:p>
            <a:r>
              <a:rPr lang="sk-SK" sz="3200" b="1" dirty="0">
                <a:solidFill>
                  <a:schemeClr val="bg1"/>
                </a:solidFill>
                <a:latin typeface="+mj-lt"/>
              </a:rPr>
              <a:t>Počas druhého víkendu sme zbierali zážitky a krásne spomienky.</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3940" y="501773"/>
            <a:ext cx="4877223" cy="273952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16856" y="501774"/>
            <a:ext cx="4877221" cy="273951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3940" y="3355021"/>
            <a:ext cx="4884198" cy="274343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16855" y="3348715"/>
            <a:ext cx="4895425" cy="2749744"/>
          </a:xfrm>
          <a:prstGeom prst="rect">
            <a:avLst/>
          </a:prstGeom>
        </p:spPr>
      </p:pic>
    </p:spTree>
    <p:extLst>
      <p:ext uri="{BB962C8B-B14F-4D97-AF65-F5344CB8AC3E}">
        <p14:creationId xmlns:p14="http://schemas.microsoft.com/office/powerpoint/2010/main" val="13192324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0" y="-356198"/>
            <a:ext cx="10515600" cy="1325563"/>
          </a:xfrm>
        </p:spPr>
        <p:txBody>
          <a:bodyPr/>
          <a:lstStyle/>
          <a:p>
            <a:r>
              <a:rPr lang="sk-SK" b="1" dirty="0"/>
              <a:t>Druhý víkend</a:t>
            </a:r>
          </a:p>
        </p:txBody>
      </p:sp>
      <p:sp>
        <p:nvSpPr>
          <p:cNvPr id="3" name="BlokTextu 2">
            <a:extLst>
              <a:ext uri="{FF2B5EF4-FFF2-40B4-BE49-F238E27FC236}">
                <a16:creationId xmlns:a16="http://schemas.microsoft.com/office/drawing/2014/main" id="{A3C5EA2B-8B2A-A95D-7DA9-F9AAC49BF9C9}"/>
              </a:ext>
            </a:extLst>
          </p:cNvPr>
          <p:cNvSpPr txBox="1"/>
          <p:nvPr/>
        </p:nvSpPr>
        <p:spPr>
          <a:xfrm flipH="1">
            <a:off x="929637" y="6215454"/>
            <a:ext cx="11262363" cy="584775"/>
          </a:xfrm>
          <a:prstGeom prst="rect">
            <a:avLst/>
          </a:prstGeom>
          <a:noFill/>
        </p:spPr>
        <p:txBody>
          <a:bodyPr wrap="square" rtlCol="0">
            <a:spAutoFit/>
          </a:bodyPr>
          <a:lstStyle/>
          <a:p>
            <a:r>
              <a:rPr lang="sk-SK" sz="3200" b="1" dirty="0">
                <a:solidFill>
                  <a:schemeClr val="bg1"/>
                </a:solidFill>
                <a:latin typeface="+mj-lt"/>
              </a:rPr>
              <a:t>Počas druhého víkendu sme zbierali zážitky a krásne spomienky.</a:t>
            </a: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5356" y="568581"/>
            <a:ext cx="4877223" cy="274343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5356" y="3472770"/>
            <a:ext cx="4877223" cy="2743438"/>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99200" y="568581"/>
            <a:ext cx="4877223" cy="2743438"/>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99200" y="3472015"/>
            <a:ext cx="4877224" cy="2743439"/>
          </a:xfrm>
          <a:prstGeom prst="rect">
            <a:avLst/>
          </a:prstGeom>
        </p:spPr>
      </p:pic>
    </p:spTree>
    <p:extLst>
      <p:ext uri="{BB962C8B-B14F-4D97-AF65-F5344CB8AC3E}">
        <p14:creationId xmlns:p14="http://schemas.microsoft.com/office/powerpoint/2010/main" val="8781673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druhý týždeň</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3751887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8745415" y="1090023"/>
            <a:ext cx="3259015" cy="5498345"/>
          </a:xfrm>
        </p:spPr>
        <p:txBody>
          <a:bodyPr>
            <a:normAutofit/>
          </a:bodyPr>
          <a:lstStyle/>
          <a:p>
            <a:r>
              <a:rPr lang="sk-SK" sz="2800" b="1" dirty="0">
                <a:solidFill>
                  <a:schemeClr val="bg1"/>
                </a:solidFill>
                <a:latin typeface="+mj-lt"/>
              </a:rPr>
              <a:t>Koncom prvého a druhý týždeň sme pracovali na väčšom projekte. Jeho úlohou bolo prenášať ampulky z jedného </a:t>
            </a:r>
            <a:r>
              <a:rPr lang="sk-SK" sz="2800" b="1" dirty="0" err="1">
                <a:solidFill>
                  <a:schemeClr val="bg1"/>
                </a:solidFill>
                <a:latin typeface="+mj-lt"/>
              </a:rPr>
              <a:t>zásobnika</a:t>
            </a:r>
            <a:r>
              <a:rPr lang="sk-SK" sz="2800" b="1" dirty="0">
                <a:solidFill>
                  <a:schemeClr val="bg1"/>
                </a:solidFill>
                <a:latin typeface="+mj-lt"/>
              </a:rPr>
              <a:t> do druhého.</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97961" y="-1876357"/>
            <a:ext cx="5932855" cy="3234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293124" y="-496550"/>
            <a:ext cx="4900943" cy="14421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SWM - </a:t>
            </a:r>
            <a:r>
              <a:rPr lang="sk-SK" sz="3200" b="1" dirty="0" err="1"/>
              <a:t>Stadtwerke</a:t>
            </a:r>
            <a:r>
              <a:rPr lang="sk-SK" sz="3200" b="1" dirty="0"/>
              <a:t> </a:t>
            </a:r>
            <a:r>
              <a:rPr lang="sk-SK" sz="3200" b="1" dirty="0" err="1"/>
              <a:t>München</a:t>
            </a:r>
            <a:r>
              <a:rPr lang="sk-SK" sz="3200" b="1" dirty="0"/>
              <a:t> </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119680" y="-259069"/>
            <a:ext cx="4310320" cy="1681024"/>
          </a:xfrm>
          <a:prstGeom prst="rect">
            <a:avLst/>
          </a:prstGeom>
        </p:spPr>
      </p:pic>
      <p:pic>
        <p:nvPicPr>
          <p:cNvPr id="10" name="Obrázok5">
            <a:extLst>
              <a:ext uri="{FF2B5EF4-FFF2-40B4-BE49-F238E27FC236}">
                <a16:creationId xmlns:a16="http://schemas.microsoft.com/office/drawing/2014/main" id="{5B9BFD2B-7847-AF17-8C80-1D2407147E91}"/>
              </a:ext>
            </a:extLst>
          </p:cNvPr>
          <p:cNvPicPr>
            <a:picLocks noChangeAspect="1"/>
          </p:cNvPicPr>
          <p:nvPr/>
        </p:nvPicPr>
        <p:blipFill rotWithShape="1">
          <a:blip r:embed="rId6"/>
          <a:srcRect l="14378" r="2688"/>
          <a:stretch/>
        </p:blipFill>
        <p:spPr bwMode="auto">
          <a:xfrm rot="5400000" flipH="1" flipV="1">
            <a:off x="8938455" y="3575733"/>
            <a:ext cx="2296160" cy="3729110"/>
          </a:xfrm>
          <a:prstGeom prst="rect">
            <a:avLst/>
          </a:prstGeom>
        </p:spPr>
      </p:pic>
      <p:pic>
        <p:nvPicPr>
          <p:cNvPr id="8" name="Obrázok4">
            <a:extLst>
              <a:ext uri="{FF2B5EF4-FFF2-40B4-BE49-F238E27FC236}">
                <a16:creationId xmlns:a16="http://schemas.microsoft.com/office/drawing/2014/main" id="{73B7AB08-A6D8-5517-544D-EA65AD959B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122235" y="1864332"/>
            <a:ext cx="7983987" cy="4490682"/>
          </a:xfrm>
          <a:prstGeom prst="rect">
            <a:avLst/>
          </a:prstGeom>
        </p:spPr>
      </p:pic>
    </p:spTree>
    <p:extLst>
      <p:ext uri="{BB962C8B-B14F-4D97-AF65-F5344CB8AC3E}">
        <p14:creationId xmlns:p14="http://schemas.microsoft.com/office/powerpoint/2010/main" val="3390129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12960458" y="945565"/>
            <a:ext cx="3259015" cy="5498345"/>
          </a:xfrm>
        </p:spPr>
        <p:txBody>
          <a:bodyPr>
            <a:normAutofit/>
          </a:bodyPr>
          <a:lstStyle/>
          <a:p>
            <a:r>
              <a:rPr lang="sk-SK" sz="2800" b="1" dirty="0">
                <a:solidFill>
                  <a:schemeClr val="bg1"/>
                </a:solidFill>
                <a:latin typeface="+mj-lt"/>
              </a:rPr>
              <a:t>Koncom prvého a druhý týždeň sme pracovali na väčšom projekte. Jeho úlohou bolo prenášať ampulky z jedného </a:t>
            </a:r>
            <a:r>
              <a:rPr lang="sk-SK" sz="2800" b="1" dirty="0" err="1">
                <a:solidFill>
                  <a:schemeClr val="bg1"/>
                </a:solidFill>
                <a:latin typeface="+mj-lt"/>
              </a:rPr>
              <a:t>zásobnika</a:t>
            </a:r>
            <a:r>
              <a:rPr lang="sk-SK" sz="2800" b="1" dirty="0">
                <a:solidFill>
                  <a:schemeClr val="bg1"/>
                </a:solidFill>
                <a:latin typeface="+mj-lt"/>
              </a:rPr>
              <a:t> do druhého.</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97961" y="-1876357"/>
            <a:ext cx="5932855" cy="3234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293124" y="-496550"/>
            <a:ext cx="4900943" cy="14421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SWM - </a:t>
            </a:r>
            <a:r>
              <a:rPr lang="sk-SK" sz="3200" b="1" dirty="0" err="1"/>
              <a:t>Stadtwerke</a:t>
            </a:r>
            <a:r>
              <a:rPr lang="sk-SK" sz="3200" b="1" dirty="0"/>
              <a:t> </a:t>
            </a:r>
            <a:r>
              <a:rPr lang="sk-SK" sz="3200" b="1" dirty="0" err="1"/>
              <a:t>München</a:t>
            </a:r>
            <a:r>
              <a:rPr lang="sk-SK" sz="3200" b="1" dirty="0"/>
              <a:t> </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119680" y="-259069"/>
            <a:ext cx="4310320" cy="1681024"/>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5925" y="1477458"/>
            <a:ext cx="9352075" cy="5261304"/>
          </a:xfrm>
          <a:prstGeom prst="rect">
            <a:avLst/>
          </a:prstGeom>
        </p:spPr>
      </p:pic>
    </p:spTree>
    <p:extLst>
      <p:ext uri="{BB962C8B-B14F-4D97-AF65-F5344CB8AC3E}">
        <p14:creationId xmlns:p14="http://schemas.microsoft.com/office/powerpoint/2010/main" val="28563646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druhý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23984892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120714" y="1640034"/>
            <a:ext cx="3259015" cy="3255962"/>
          </a:xfrm>
        </p:spPr>
        <p:txBody>
          <a:bodyPr/>
          <a:lstStyle/>
          <a:p>
            <a:r>
              <a:rPr lang="sk-SK" b="1" dirty="0">
                <a:solidFill>
                  <a:schemeClr val="bg1"/>
                </a:solidFill>
                <a:latin typeface="+mj-lt"/>
              </a:rPr>
              <a:t>Druhý týždeň sme boli na prehliadke firmy MTU. Previedli nás stanovišťami výroby rôznych súčastí motora ale aj stanovišťom výroby celého motora.</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660920" y="2179020"/>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530075" y="-1969261"/>
            <a:ext cx="6280765" cy="342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2864216" y="2172358"/>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5854676" y="2152374"/>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3903880" y="2513886"/>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0" y="-869831"/>
            <a:ext cx="5729318" cy="180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3200" b="1" dirty="0"/>
              <a:t>MTU – Motor and </a:t>
            </a:r>
            <a:r>
              <a:rPr lang="sk-SK" sz="3200" b="1" dirty="0" err="1"/>
              <a:t>Turbine</a:t>
            </a:r>
            <a:r>
              <a:rPr lang="sk-SK" sz="3200" b="1" dirty="0"/>
              <a:t> </a:t>
            </a:r>
            <a:r>
              <a:rPr lang="sk-SK" sz="3200" b="1" dirty="0" err="1"/>
              <a:t>Union</a:t>
            </a:r>
            <a:endParaRPr lang="sk-SK" sz="32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12604844" y="2507224"/>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5633160" y="2507224"/>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96262" y="2315715"/>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8456975" y="132994"/>
            <a:ext cx="3297210" cy="1604644"/>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970" y="1946276"/>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6043683" y="2601838"/>
            <a:ext cx="2556770" cy="466635"/>
          </a:xfrm>
          <a:prstGeom prst="rect">
            <a:avLst/>
          </a:prstGeom>
        </p:spPr>
      </p:pic>
      <p:pic>
        <p:nvPicPr>
          <p:cNvPr id="24" name="Obrázok 23" descr="THE GRAFCET Advanced concepts - Lab4Sys.com">
            <a:extLst>
              <a:ext uri="{FF2B5EF4-FFF2-40B4-BE49-F238E27FC236}">
                <a16:creationId xmlns:a16="http://schemas.microsoft.com/office/drawing/2014/main" id="{E3438440-627A-D615-4997-7E68EFA9C70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43540" y="4379794"/>
            <a:ext cx="1846553" cy="2036386"/>
          </a:xfrm>
          <a:prstGeom prst="rect">
            <a:avLst/>
          </a:prstGeom>
          <a:noFill/>
          <a:ln>
            <a:noFill/>
          </a:ln>
        </p:spPr>
      </p:pic>
      <p:sp>
        <p:nvSpPr>
          <p:cNvPr id="11" name="BlokTextu 10">
            <a:extLst>
              <a:ext uri="{FF2B5EF4-FFF2-40B4-BE49-F238E27FC236}">
                <a16:creationId xmlns:a16="http://schemas.microsoft.com/office/drawing/2014/main" id="{04DE1694-F6EC-9DDF-DF12-DFAE9AEC7EE0}"/>
              </a:ext>
            </a:extLst>
          </p:cNvPr>
          <p:cNvSpPr txBox="1"/>
          <p:nvPr/>
        </p:nvSpPr>
        <p:spPr>
          <a:xfrm>
            <a:off x="183452" y="4075079"/>
            <a:ext cx="5068275" cy="3162019"/>
          </a:xfrm>
          <a:prstGeom prst="rect">
            <a:avLst/>
          </a:prstGeom>
          <a:noFill/>
        </p:spPr>
        <p:txBody>
          <a:bodyPr wrap="square" rtlCol="0">
            <a:spAutoFit/>
          </a:bodyPr>
          <a:lstStyle/>
          <a:p>
            <a:pPr>
              <a:lnSpc>
                <a:spcPct val="107000"/>
              </a:lnSpc>
              <a:spcAft>
                <a:spcPts val="800"/>
              </a:spcAft>
              <a:tabLst>
                <a:tab pos="1190625" algn="l"/>
              </a:tabLst>
            </a:pPr>
            <a:r>
              <a:rPr lang="sk-SK" sz="1800" b="1" dirty="0">
                <a:solidFill>
                  <a:schemeClr val="bg1"/>
                </a:solidFill>
                <a:effectLst/>
                <a:latin typeface="+mj-lt"/>
                <a:ea typeface="Calibri" panose="020F0502020204030204" pitchFamily="34" charset="0"/>
                <a:cs typeface="Times New Roman" panose="02020603050405020304" pitchFamily="18" charset="0"/>
              </a:rPr>
              <a:t>Ďalej nám žiaci vysvetlili čo je to </a:t>
            </a:r>
            <a:r>
              <a:rPr lang="sk-SK" sz="1800" b="1" dirty="0" err="1">
                <a:solidFill>
                  <a:schemeClr val="bg1"/>
                </a:solidFill>
                <a:effectLst/>
                <a:latin typeface="+mj-lt"/>
                <a:ea typeface="Calibri" panose="020F0502020204030204" pitchFamily="34" charset="0"/>
                <a:cs typeface="Times New Roman" panose="02020603050405020304" pitchFamily="18" charset="0"/>
              </a:rPr>
              <a:t>Grafcet</a:t>
            </a:r>
            <a:r>
              <a:rPr lang="sk-SK" sz="1800" b="1" dirty="0">
                <a:solidFill>
                  <a:schemeClr val="bg1"/>
                </a:solidFill>
                <a:effectLst/>
                <a:latin typeface="+mj-lt"/>
                <a:ea typeface="Calibri" panose="020F0502020204030204" pitchFamily="34" charset="0"/>
                <a:cs typeface="Times New Roman" panose="02020603050405020304" pitchFamily="18" charset="0"/>
              </a:rPr>
              <a:t>.</a:t>
            </a:r>
          </a:p>
          <a:p>
            <a:pPr>
              <a:lnSpc>
                <a:spcPct val="107000"/>
              </a:lnSpc>
              <a:spcAft>
                <a:spcPts val="800"/>
              </a:spcAft>
              <a:tabLst>
                <a:tab pos="1190625" algn="l"/>
              </a:tabLst>
            </a:pPr>
            <a:r>
              <a:rPr lang="sk-SK" sz="1800" b="1" dirty="0">
                <a:solidFill>
                  <a:schemeClr val="bg1"/>
                </a:solidFill>
                <a:effectLst/>
                <a:latin typeface="+mj-lt"/>
                <a:ea typeface="Calibri" panose="020F0502020204030204" pitchFamily="34" charset="0"/>
                <a:cs typeface="Times New Roman" panose="02020603050405020304" pitchFamily="18" charset="0"/>
              </a:rPr>
              <a:t> </a:t>
            </a:r>
          </a:p>
          <a:p>
            <a:pPr>
              <a:lnSpc>
                <a:spcPct val="107000"/>
              </a:lnSpc>
              <a:spcAft>
                <a:spcPts val="800"/>
              </a:spcAft>
              <a:tabLst>
                <a:tab pos="1190625" algn="l"/>
              </a:tabLst>
            </a:pPr>
            <a:r>
              <a:rPr lang="sk-SK" sz="1800" b="1" dirty="0">
                <a:solidFill>
                  <a:schemeClr val="bg1"/>
                </a:solidFill>
                <a:effectLst/>
                <a:latin typeface="+mj-lt"/>
                <a:ea typeface="Calibri" panose="020F0502020204030204" pitchFamily="34" charset="0"/>
                <a:cs typeface="Times New Roman" panose="02020603050405020304" pitchFamily="18" charset="0"/>
              </a:rPr>
              <a:t> </a:t>
            </a:r>
          </a:p>
          <a:p>
            <a:pPr>
              <a:lnSpc>
                <a:spcPct val="107000"/>
              </a:lnSpc>
              <a:spcAft>
                <a:spcPts val="800"/>
              </a:spcAft>
              <a:tabLst>
                <a:tab pos="1190625" algn="l"/>
              </a:tabLst>
            </a:pPr>
            <a:r>
              <a:rPr lang="sk-SK" sz="1800" b="1" dirty="0">
                <a:solidFill>
                  <a:schemeClr val="bg1"/>
                </a:solidFill>
                <a:effectLst/>
                <a:latin typeface="+mj-lt"/>
                <a:ea typeface="Calibri" panose="020F0502020204030204" pitchFamily="34" charset="0"/>
                <a:cs typeface="Times New Roman" panose="02020603050405020304" pitchFamily="18" charset="0"/>
              </a:rPr>
              <a:t> </a:t>
            </a:r>
          </a:p>
          <a:p>
            <a:pPr>
              <a:lnSpc>
                <a:spcPct val="107000"/>
              </a:lnSpc>
              <a:spcAft>
                <a:spcPts val="800"/>
              </a:spcAft>
              <a:tabLst>
                <a:tab pos="1190625" algn="l"/>
              </a:tabLst>
            </a:pPr>
            <a:endParaRPr lang="sk-SK" sz="1800" b="1" dirty="0">
              <a:solidFill>
                <a:schemeClr val="bg1"/>
              </a:solidFill>
              <a:effectLst/>
              <a:latin typeface="+mj-lt"/>
              <a:ea typeface="Calibri" panose="020F0502020204030204" pitchFamily="34" charset="0"/>
              <a:cs typeface="Times New Roman" panose="02020603050405020304" pitchFamily="18" charset="0"/>
            </a:endParaRPr>
          </a:p>
          <a:p>
            <a:pPr>
              <a:lnSpc>
                <a:spcPct val="107000"/>
              </a:lnSpc>
              <a:spcAft>
                <a:spcPts val="800"/>
              </a:spcAft>
              <a:tabLst>
                <a:tab pos="1190625" algn="l"/>
              </a:tabLst>
            </a:pPr>
            <a:r>
              <a:rPr lang="sk-SK" sz="1800" b="1" dirty="0">
                <a:solidFill>
                  <a:schemeClr val="bg1"/>
                </a:solidFill>
                <a:effectLst/>
                <a:latin typeface="+mj-lt"/>
                <a:ea typeface="Calibri" panose="020F0502020204030204" pitchFamily="34" charset="0"/>
                <a:cs typeface="Times New Roman" panose="02020603050405020304" pitchFamily="18" charset="0"/>
              </a:rPr>
              <a:t> </a:t>
            </a:r>
          </a:p>
          <a:p>
            <a:pPr>
              <a:lnSpc>
                <a:spcPct val="107000"/>
              </a:lnSpc>
              <a:spcAft>
                <a:spcPts val="800"/>
              </a:spcAft>
              <a:tabLst>
                <a:tab pos="1190625" algn="l"/>
              </a:tabLst>
            </a:pPr>
            <a:r>
              <a:rPr lang="sk-SK" sz="1800" b="1" dirty="0">
                <a:solidFill>
                  <a:schemeClr val="bg1"/>
                </a:solidFill>
                <a:effectLst/>
                <a:latin typeface="+mj-lt"/>
                <a:ea typeface="Calibri" panose="020F0502020204030204" pitchFamily="34" charset="0"/>
                <a:cs typeface="Times New Roman" panose="02020603050405020304" pitchFamily="18" charset="0"/>
              </a:rPr>
              <a:t>Je to „graf“ postupu práce určitého obvodu.</a:t>
            </a:r>
          </a:p>
          <a:p>
            <a:endParaRPr lang="sk-SK" b="1" dirty="0">
              <a:solidFill>
                <a:schemeClr val="bg1"/>
              </a:solidFill>
              <a:latin typeface="+mj-lt"/>
            </a:endParaRPr>
          </a:p>
        </p:txBody>
      </p:sp>
      <p:sp>
        <p:nvSpPr>
          <p:cNvPr id="12" name="BlokTextu 11">
            <a:extLst>
              <a:ext uri="{FF2B5EF4-FFF2-40B4-BE49-F238E27FC236}">
                <a16:creationId xmlns:a16="http://schemas.microsoft.com/office/drawing/2014/main" id="{858E562D-B019-6AA0-B1FD-B7253E422EB6}"/>
              </a:ext>
            </a:extLst>
          </p:cNvPr>
          <p:cNvSpPr txBox="1"/>
          <p:nvPr/>
        </p:nvSpPr>
        <p:spPr>
          <a:xfrm>
            <a:off x="9258572" y="2162895"/>
            <a:ext cx="2079325" cy="4526367"/>
          </a:xfrm>
          <a:prstGeom prst="rect">
            <a:avLst/>
          </a:prstGeom>
          <a:noFill/>
        </p:spPr>
        <p:txBody>
          <a:bodyPr wrap="square" rtlCol="0">
            <a:spAutoFit/>
          </a:bodyPr>
          <a:lstStyle/>
          <a:p>
            <a:pPr>
              <a:lnSpc>
                <a:spcPct val="107000"/>
              </a:lnSpc>
              <a:spcAft>
                <a:spcPts val="800"/>
              </a:spcAft>
              <a:tabLst>
                <a:tab pos="1190625" algn="l"/>
              </a:tabLst>
            </a:pPr>
            <a:r>
              <a:rPr lang="sk-SK" sz="2000" b="1" dirty="0">
                <a:solidFill>
                  <a:schemeClr val="bg1"/>
                </a:solidFill>
                <a:effectLst/>
                <a:latin typeface="+mj-lt"/>
                <a:ea typeface="Calibri" panose="020F0502020204030204" pitchFamily="34" charset="0"/>
                <a:cs typeface="Times New Roman" panose="02020603050405020304" pitchFamily="18" charset="0"/>
              </a:rPr>
              <a:t>Posledné 2 dni vo firme sme zostavovali finálny projekt.</a:t>
            </a:r>
          </a:p>
          <a:p>
            <a:pPr>
              <a:lnSpc>
                <a:spcPct val="107000"/>
              </a:lnSpc>
              <a:spcAft>
                <a:spcPts val="800"/>
              </a:spcAft>
              <a:tabLst>
                <a:tab pos="1190625" algn="l"/>
              </a:tabLst>
            </a:pPr>
            <a:r>
              <a:rPr lang="sk-SK" sz="2000" b="1" dirty="0">
                <a:solidFill>
                  <a:schemeClr val="bg1"/>
                </a:solidFill>
                <a:effectLst/>
                <a:latin typeface="+mj-lt"/>
                <a:ea typeface="Calibri" panose="020F0502020204030204" pitchFamily="34" charset="0"/>
                <a:cs typeface="Times New Roman" panose="02020603050405020304" pitchFamily="18" charset="0"/>
              </a:rPr>
              <a:t>V tomto projekte boli použité všetky naše vedomosti, ktoré sme sa vo firme naučili. Bol to zložitý elektro-pneumatický obvod</a:t>
            </a:r>
            <a:r>
              <a:rPr lang="sk-SK" sz="1600" b="1" dirty="0">
                <a:solidFill>
                  <a:schemeClr val="bg1"/>
                </a:solidFill>
                <a:effectLst/>
                <a:latin typeface="+mj-lt"/>
                <a:ea typeface="Calibri" panose="020F0502020204030204" pitchFamily="34" charset="0"/>
                <a:cs typeface="Times New Roman" panose="02020603050405020304" pitchFamily="18" charset="0"/>
              </a:rPr>
              <a:t>.</a:t>
            </a:r>
          </a:p>
          <a:p>
            <a:endParaRPr lang="sk-SK" b="1" dirty="0">
              <a:solidFill>
                <a:schemeClr val="bg1"/>
              </a:solidFill>
              <a:latin typeface="+mj-lt"/>
            </a:endParaRPr>
          </a:p>
        </p:txBody>
      </p:sp>
      <p:pic>
        <p:nvPicPr>
          <p:cNvPr id="2055" name="Picture 7">
            <a:extLst>
              <a:ext uri="{FF2B5EF4-FFF2-40B4-BE49-F238E27FC236}">
                <a16:creationId xmlns:a16="http://schemas.microsoft.com/office/drawing/2014/main" id="{3990B5BC-D228-F11D-499B-920003B049B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762047" y="1640033"/>
            <a:ext cx="3826628" cy="511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0306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396240" y="220699"/>
            <a:ext cx="10515600" cy="1325563"/>
          </a:xfrm>
        </p:spPr>
        <p:txBody>
          <a:bodyPr/>
          <a:lstStyle/>
          <a:p>
            <a:r>
              <a:rPr lang="sk-SK" b="1" dirty="0"/>
              <a:t>Ubytovanie v Mníchove</a:t>
            </a:r>
          </a:p>
        </p:txBody>
      </p:sp>
      <p:pic>
        <p:nvPicPr>
          <p:cNvPr id="7" name="Zástupný objekt pre obsah 6" descr="Obrázok, na ktorom je text&#10;&#10;Automaticky generovaný popis">
            <a:extLst>
              <a:ext uri="{FF2B5EF4-FFF2-40B4-BE49-F238E27FC236}">
                <a16:creationId xmlns:a16="http://schemas.microsoft.com/office/drawing/2014/main" id="{309FBB90-1148-6B68-BBF9-B024502D13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64091" y="113211"/>
            <a:ext cx="5247010" cy="1577477"/>
          </a:xfrm>
        </p:spPr>
      </p:pic>
      <p:pic>
        <p:nvPicPr>
          <p:cNvPr id="9" name="Obrázok 8">
            <a:extLst>
              <a:ext uri="{FF2B5EF4-FFF2-40B4-BE49-F238E27FC236}">
                <a16:creationId xmlns:a16="http://schemas.microsoft.com/office/drawing/2014/main" id="{195FA21A-A7A0-B84B-FE4E-E4A1DF1EE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909" y="196986"/>
            <a:ext cx="2179509" cy="1577477"/>
          </a:xfrm>
          <a:prstGeom prst="rect">
            <a:avLst/>
          </a:prstGeom>
        </p:spPr>
      </p:pic>
      <p:sp>
        <p:nvSpPr>
          <p:cNvPr id="12" name="BlokTextu 11">
            <a:extLst>
              <a:ext uri="{FF2B5EF4-FFF2-40B4-BE49-F238E27FC236}">
                <a16:creationId xmlns:a16="http://schemas.microsoft.com/office/drawing/2014/main" id="{FC718A95-6B08-AF44-1CBB-0DE3291A760B}"/>
              </a:ext>
            </a:extLst>
          </p:cNvPr>
          <p:cNvSpPr txBox="1"/>
          <p:nvPr/>
        </p:nvSpPr>
        <p:spPr>
          <a:xfrm>
            <a:off x="12310" y="2134989"/>
            <a:ext cx="4224410" cy="1754326"/>
          </a:xfrm>
          <a:prstGeom prst="rect">
            <a:avLst/>
          </a:prstGeom>
          <a:noFill/>
        </p:spPr>
        <p:txBody>
          <a:bodyPr wrap="square">
            <a:spAutoFit/>
          </a:bodyPr>
          <a:lstStyle/>
          <a:p>
            <a:r>
              <a:rPr lang="sk-SK" sz="2800" dirty="0">
                <a:solidFill>
                  <a:schemeClr val="bg1">
                    <a:lumMod val="95000"/>
                  </a:schemeClr>
                </a:solidFill>
              </a:rPr>
              <a:t>Krásne zariadená dvojposchodová, 4-lôžková izba s kúpeľňou.</a:t>
            </a:r>
          </a:p>
          <a:p>
            <a:endParaRPr lang="sk-SK" sz="2400" dirty="0">
              <a:solidFill>
                <a:schemeClr val="bg1">
                  <a:lumMod val="95000"/>
                </a:schemeClr>
              </a:solidFill>
            </a:endParaRPr>
          </a:p>
        </p:txBody>
      </p:sp>
      <p:pic>
        <p:nvPicPr>
          <p:cNvPr id="16" name="Obrázok 15" descr="Obrázok, na ktorom je vnútri, kúpeľňa, podlaha, stena&#10;&#10;Automaticky generovaný popis">
            <a:extLst>
              <a:ext uri="{FF2B5EF4-FFF2-40B4-BE49-F238E27FC236}">
                <a16:creationId xmlns:a16="http://schemas.microsoft.com/office/drawing/2014/main" id="{7B72A07C-6210-34AF-DCC4-954980406D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353" y="3882954"/>
            <a:ext cx="3752065" cy="256078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61116" y="2352871"/>
            <a:ext cx="7262175" cy="4090867"/>
          </a:xfrm>
          <a:prstGeom prst="rect">
            <a:avLst/>
          </a:prstGeom>
        </p:spPr>
      </p:pic>
    </p:spTree>
    <p:extLst>
      <p:ext uri="{BB962C8B-B14F-4D97-AF65-F5344CB8AC3E}">
        <p14:creationId xmlns:p14="http://schemas.microsoft.com/office/powerpoint/2010/main" val="42815604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druhý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3548787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a:xfrm>
            <a:off x="261385" y="2183924"/>
            <a:ext cx="1524000" cy="490991"/>
          </a:xfrm>
        </p:spPr>
        <p:txBody>
          <a:bodyPr/>
          <a:lstStyle/>
          <a:p>
            <a:r>
              <a:rPr lang="sk-SK" b="1" dirty="0">
                <a:solidFill>
                  <a:schemeClr val="bg1"/>
                </a:solidFill>
                <a:latin typeface="+mj-lt"/>
              </a:rPr>
              <a:t>2. týždeň</a:t>
            </a:r>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707793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4087470"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877699" y="-1688087"/>
            <a:ext cx="6768054" cy="368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3106967" y="1833882"/>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7320890" y="2168748"/>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4335537" y="2168748"/>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231180" y="86539"/>
            <a:ext cx="4550295" cy="1292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K</a:t>
            </a:r>
            <a:r>
              <a:rPr lang="sk-SK" sz="7200" b="1" dirty="0">
                <a:cs typeface="Times New Roman" panose="02020603050405020304" pitchFamily="18" charset="0"/>
              </a:rPr>
              <a:t>ÖRBER</a:t>
            </a:r>
            <a:endParaRPr lang="sk-SK" sz="72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12885451" y="2188732"/>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913272" y="1970577"/>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528407" y="2001838"/>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5806" y="-828232"/>
            <a:ext cx="4084194" cy="4084194"/>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3295974" y="2283346"/>
            <a:ext cx="2556770" cy="466635"/>
          </a:xfrm>
          <a:prstGeom prst="rect">
            <a:avLst/>
          </a:prstGeom>
        </p:spPr>
      </p:pic>
      <p:pic>
        <p:nvPicPr>
          <p:cNvPr id="20" name="Grafik 7">
            <a:extLst>
              <a:ext uri="{FF2B5EF4-FFF2-40B4-BE49-F238E27FC236}">
                <a16:creationId xmlns:a16="http://schemas.microsoft.com/office/drawing/2014/main" id="{882AF6CC-9BD2-9246-F724-3F6B4D98BEC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93958" y="2595726"/>
            <a:ext cx="5936881" cy="4073199"/>
          </a:xfrm>
          <a:prstGeom prst="rect">
            <a:avLst/>
          </a:prstGeom>
        </p:spPr>
      </p:pic>
      <p:pic>
        <p:nvPicPr>
          <p:cNvPr id="4" name="Obrázok 3">
            <a:extLst>
              <a:ext uri="{FF2B5EF4-FFF2-40B4-BE49-F238E27FC236}">
                <a16:creationId xmlns:a16="http://schemas.microsoft.com/office/drawing/2014/main" id="{315F35F3-869F-7A98-9B25-BE4F5F842F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29474" y="2595726"/>
            <a:ext cx="4531977" cy="4073199"/>
          </a:xfrm>
          <a:prstGeom prst="rect">
            <a:avLst/>
          </a:prstGeom>
        </p:spPr>
      </p:pic>
    </p:spTree>
    <p:extLst>
      <p:ext uri="{BB962C8B-B14F-4D97-AF65-F5344CB8AC3E}">
        <p14:creationId xmlns:p14="http://schemas.microsoft.com/office/powerpoint/2010/main" val="1566410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r>
              <a:rPr lang="sk-SK" sz="2400" b="1" dirty="0">
                <a:solidFill>
                  <a:schemeClr val="bg1"/>
                </a:solidFill>
              </a:rPr>
              <a:t>Práca vo firmách druhý týždeň</a:t>
            </a:r>
          </a:p>
          <a:p>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18001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17047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160932" y="4760175"/>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151392" y="4740191"/>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62948"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2922405" y="5095041"/>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5901560"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8929876" y="509504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44670" y="4896870"/>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29535" y="4928131"/>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686" y="4534093"/>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9340399" y="5189655"/>
            <a:ext cx="2556770" cy="466635"/>
          </a:xfrm>
          <a:prstGeom prst="rect">
            <a:avLst/>
          </a:prstGeom>
        </p:spPr>
      </p:pic>
    </p:spTree>
    <p:extLst>
      <p:ext uri="{BB962C8B-B14F-4D97-AF65-F5344CB8AC3E}">
        <p14:creationId xmlns:p14="http://schemas.microsoft.com/office/powerpoint/2010/main" val="30174037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 </a:t>
            </a:r>
            <a:br>
              <a:rPr lang="sk-SK" dirty="0"/>
            </a:br>
            <a:endParaRPr lang="sk-SK" dirty="0"/>
          </a:p>
        </p:txBody>
      </p:sp>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976643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677597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397" t="8851" r="8558" b="11934"/>
          <a:stretch/>
        </p:blipFill>
        <p:spPr>
          <a:xfrm>
            <a:off x="-3785516" y="2392113"/>
            <a:ext cx="2900095" cy="1581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Obrázok 28">
            <a:extLst>
              <a:ext uri="{FF2B5EF4-FFF2-40B4-BE49-F238E27FC236}">
                <a16:creationId xmlns:a16="http://schemas.microsoft.com/office/drawing/2014/main" id="{350070D5-30F6-A6B1-2D9E-4514437146C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1524000" y="-2455472"/>
            <a:ext cx="7254748" cy="3955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Nadpis 1">
            <a:extLst>
              <a:ext uri="{FF2B5EF4-FFF2-40B4-BE49-F238E27FC236}">
                <a16:creationId xmlns:a16="http://schemas.microsoft.com/office/drawing/2014/main" id="{23E3946B-091A-62F6-E1CE-6BC0C4623484}"/>
              </a:ext>
            </a:extLst>
          </p:cNvPr>
          <p:cNvSpPr txBox="1">
            <a:spLocks/>
          </p:cNvSpPr>
          <p:nvPr/>
        </p:nvSpPr>
        <p:spPr>
          <a:xfrm>
            <a:off x="-10009396"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8A4AD774-021D-73C8-D14C-48FE86D8BAD1}"/>
              </a:ext>
            </a:extLst>
          </p:cNvPr>
          <p:cNvSpPr txBox="1">
            <a:spLocks/>
          </p:cNvSpPr>
          <p:nvPr/>
        </p:nvSpPr>
        <p:spPr>
          <a:xfrm>
            <a:off x="-7024043" y="2726979"/>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sp>
        <p:nvSpPr>
          <p:cNvPr id="17" name="Nadpis 1">
            <a:extLst>
              <a:ext uri="{FF2B5EF4-FFF2-40B4-BE49-F238E27FC236}">
                <a16:creationId xmlns:a16="http://schemas.microsoft.com/office/drawing/2014/main" id="{2ACB6D95-61D4-80A3-1D77-270CF98DBDF1}"/>
              </a:ext>
            </a:extLst>
          </p:cNvPr>
          <p:cNvSpPr txBox="1">
            <a:spLocks/>
          </p:cNvSpPr>
          <p:nvPr/>
        </p:nvSpPr>
        <p:spPr>
          <a:xfrm>
            <a:off x="-4044888" y="2726979"/>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
        <p:nvSpPr>
          <p:cNvPr id="18" name="Nadpis 1">
            <a:extLst>
              <a:ext uri="{FF2B5EF4-FFF2-40B4-BE49-F238E27FC236}">
                <a16:creationId xmlns:a16="http://schemas.microsoft.com/office/drawing/2014/main" id="{CA69501B-03A1-1AE4-B007-E6333C908947}"/>
              </a:ext>
            </a:extLst>
          </p:cNvPr>
          <p:cNvSpPr txBox="1">
            <a:spLocks/>
          </p:cNvSpPr>
          <p:nvPr/>
        </p:nvSpPr>
        <p:spPr>
          <a:xfrm>
            <a:off x="666519" y="129156"/>
            <a:ext cx="4260751" cy="1094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7200" b="1" dirty="0"/>
              <a:t>YASKAWA</a:t>
            </a:r>
          </a:p>
        </p:txBody>
      </p:sp>
      <p:pic>
        <p:nvPicPr>
          <p:cNvPr id="3" name="Obrázok 2">
            <a:extLst>
              <a:ext uri="{FF2B5EF4-FFF2-40B4-BE49-F238E27FC236}">
                <a16:creationId xmlns:a16="http://schemas.microsoft.com/office/drawing/2014/main" id="{02C1CC43-3201-0C2A-68BD-3CD81DE01F5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601778" y="2528808"/>
            <a:ext cx="2548842" cy="994048"/>
          </a:xfrm>
          <a:prstGeom prst="rect">
            <a:avLst/>
          </a:prstGeom>
        </p:spPr>
      </p:pic>
      <p:pic>
        <p:nvPicPr>
          <p:cNvPr id="6" name="Obrázok 5">
            <a:extLst>
              <a:ext uri="{FF2B5EF4-FFF2-40B4-BE49-F238E27FC236}">
                <a16:creationId xmlns:a16="http://schemas.microsoft.com/office/drawing/2014/main" id="{C108C641-E725-E2C6-6A69-8A05DE1DEC4F}"/>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216913" y="2560069"/>
            <a:ext cx="1832117" cy="891631"/>
          </a:xfrm>
          <a:prstGeom prst="rect">
            <a:avLst/>
          </a:prstGeom>
        </p:spPr>
      </p:pic>
      <p:pic>
        <p:nvPicPr>
          <p:cNvPr id="8" name="Obrázok 7">
            <a:extLst>
              <a:ext uri="{FF2B5EF4-FFF2-40B4-BE49-F238E27FC236}">
                <a16:creationId xmlns:a16="http://schemas.microsoft.com/office/drawing/2014/main" id="{D5D6D2E8-394C-68F8-C0A7-5896012CF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9762" y="2166031"/>
            <a:ext cx="1655762" cy="1655762"/>
          </a:xfrm>
          <a:prstGeom prst="rect">
            <a:avLst/>
          </a:prstGeom>
        </p:spPr>
      </p:pic>
      <p:pic>
        <p:nvPicPr>
          <p:cNvPr id="10" name="Obrázok 9">
            <a:extLst>
              <a:ext uri="{FF2B5EF4-FFF2-40B4-BE49-F238E27FC236}">
                <a16:creationId xmlns:a16="http://schemas.microsoft.com/office/drawing/2014/main" id="{4EF9D133-1395-1D60-D339-F1867592C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0065" y="153193"/>
            <a:ext cx="5416225" cy="988513"/>
          </a:xfrm>
          <a:prstGeom prst="rect">
            <a:avLst/>
          </a:prstGeom>
        </p:spPr>
      </p:pic>
      <p:sp>
        <p:nvSpPr>
          <p:cNvPr id="4" name="BlokTextu 3">
            <a:extLst>
              <a:ext uri="{FF2B5EF4-FFF2-40B4-BE49-F238E27FC236}">
                <a16:creationId xmlns:a16="http://schemas.microsoft.com/office/drawing/2014/main" id="{B65D1659-12B5-4E88-AB68-18B7CCCFBED1}"/>
              </a:ext>
            </a:extLst>
          </p:cNvPr>
          <p:cNvSpPr txBox="1"/>
          <p:nvPr/>
        </p:nvSpPr>
        <p:spPr>
          <a:xfrm>
            <a:off x="155940" y="1223469"/>
            <a:ext cx="7482840" cy="1938992"/>
          </a:xfrm>
          <a:prstGeom prst="rect">
            <a:avLst/>
          </a:prstGeom>
          <a:noFill/>
        </p:spPr>
        <p:txBody>
          <a:bodyPr wrap="square" rtlCol="0">
            <a:spAutoFit/>
          </a:bodyPr>
          <a:lstStyle/>
          <a:p>
            <a:endParaRPr lang="sk-SK" sz="2400" b="1" dirty="0">
              <a:solidFill>
                <a:schemeClr val="bg1"/>
              </a:solidFill>
            </a:endParaRPr>
          </a:p>
          <a:p>
            <a:r>
              <a:rPr lang="sk-SK" sz="2400" b="1" dirty="0">
                <a:solidFill>
                  <a:schemeClr val="bg1"/>
                </a:solidFill>
              </a:rPr>
              <a:t>Pracovali sme aj v SB (</a:t>
            </a:r>
            <a:r>
              <a:rPr lang="sk-SK" sz="2400" b="1" dirty="0" err="1">
                <a:solidFill>
                  <a:schemeClr val="bg1"/>
                </a:solidFill>
              </a:rPr>
              <a:t>System</a:t>
            </a:r>
            <a:r>
              <a:rPr lang="sk-SK" sz="2400" b="1" dirty="0">
                <a:solidFill>
                  <a:schemeClr val="bg1"/>
                </a:solidFill>
              </a:rPr>
              <a:t> </a:t>
            </a:r>
            <a:r>
              <a:rPr lang="sk-SK" sz="2400" b="1" dirty="0" err="1">
                <a:solidFill>
                  <a:schemeClr val="bg1"/>
                </a:solidFill>
              </a:rPr>
              <a:t>building</a:t>
            </a:r>
            <a:r>
              <a:rPr lang="sk-SK" sz="2400" b="1" dirty="0">
                <a:solidFill>
                  <a:schemeClr val="bg1"/>
                </a:solidFill>
              </a:rPr>
              <a:t>).</a:t>
            </a:r>
          </a:p>
          <a:p>
            <a:r>
              <a:rPr lang="sk-SK" sz="2400" b="1" dirty="0">
                <a:solidFill>
                  <a:schemeClr val="bg1"/>
                </a:solidFill>
              </a:rPr>
              <a:t>Kde sme : </a:t>
            </a:r>
          </a:p>
          <a:p>
            <a:r>
              <a:rPr lang="sk-SK" sz="2400" b="1" dirty="0">
                <a:solidFill>
                  <a:schemeClr val="bg1"/>
                </a:solidFill>
              </a:rPr>
              <a:t>- zhotovovali a dopĺňali komponenty do ovládacích skríň</a:t>
            </a:r>
          </a:p>
          <a:p>
            <a:r>
              <a:rPr lang="sk-SK" sz="2400" b="1" dirty="0">
                <a:solidFill>
                  <a:schemeClr val="bg1"/>
                </a:solidFill>
              </a:rPr>
              <a:t>- inštalovali sme do ovládača rôzne funkcie</a:t>
            </a:r>
          </a:p>
        </p:txBody>
      </p:sp>
      <p:pic>
        <p:nvPicPr>
          <p:cNvPr id="11" name="Obrázok 10">
            <a:extLst>
              <a:ext uri="{FF2B5EF4-FFF2-40B4-BE49-F238E27FC236}">
                <a16:creationId xmlns:a16="http://schemas.microsoft.com/office/drawing/2014/main" id="{E5D5F1F1-01C7-D8B8-67A0-001FBA27C9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15007" y="3131277"/>
            <a:ext cx="4764706" cy="3573530"/>
          </a:xfrm>
          <a:prstGeom prst="rect">
            <a:avLst/>
          </a:prstGeom>
        </p:spPr>
      </p:pic>
      <p:pic>
        <p:nvPicPr>
          <p:cNvPr id="22" name="id-8FB3E73D-F6FB-45D9-97F4-A6C38FE8727D" descr="Image.jpeg">
            <a:extLst>
              <a:ext uri="{FF2B5EF4-FFF2-40B4-BE49-F238E27FC236}">
                <a16:creationId xmlns:a16="http://schemas.microsoft.com/office/drawing/2014/main" id="{DF556E43-42A2-0819-081F-6F564E7CF59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806770" y="1164432"/>
            <a:ext cx="4213207" cy="561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4207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117438" y="-105187"/>
            <a:ext cx="10515600" cy="1325563"/>
          </a:xfrm>
        </p:spPr>
        <p:txBody>
          <a:bodyPr/>
          <a:lstStyle/>
          <a:p>
            <a:r>
              <a:rPr lang="sk-SK" b="1" dirty="0"/>
              <a:t>Posledný deň </a:t>
            </a:r>
          </a:p>
        </p:txBody>
      </p:sp>
      <p:sp>
        <p:nvSpPr>
          <p:cNvPr id="19" name="BlokTextu 18">
            <a:extLst>
              <a:ext uri="{FF2B5EF4-FFF2-40B4-BE49-F238E27FC236}">
                <a16:creationId xmlns:a16="http://schemas.microsoft.com/office/drawing/2014/main" id="{8EA076B7-9A9F-2BC9-99A2-95C73BB70C27}"/>
              </a:ext>
            </a:extLst>
          </p:cNvPr>
          <p:cNvSpPr txBox="1"/>
          <p:nvPr/>
        </p:nvSpPr>
        <p:spPr>
          <a:xfrm>
            <a:off x="117438" y="969365"/>
            <a:ext cx="11957124" cy="1938992"/>
          </a:xfrm>
          <a:prstGeom prst="rect">
            <a:avLst/>
          </a:prstGeom>
          <a:noFill/>
        </p:spPr>
        <p:txBody>
          <a:bodyPr wrap="square" rtlCol="0">
            <a:spAutoFit/>
          </a:bodyPr>
          <a:lstStyle/>
          <a:p>
            <a:r>
              <a:rPr lang="sk-SK" sz="4000" b="1" dirty="0">
                <a:solidFill>
                  <a:schemeClr val="bg1"/>
                </a:solidFill>
              </a:rPr>
              <a:t>Posledný deň sme prezentovali naše projekty, kde sme rozprávali o našich firmách a o činnostiach, ktoré sme v nich vykonávali. </a:t>
            </a:r>
          </a:p>
        </p:txBody>
      </p:sp>
      <p:pic>
        <p:nvPicPr>
          <p:cNvPr id="21" name="Obrázok 20">
            <a:extLst>
              <a:ext uri="{FF2B5EF4-FFF2-40B4-BE49-F238E27FC236}">
                <a16:creationId xmlns:a16="http://schemas.microsoft.com/office/drawing/2014/main" id="{82CA601F-94D3-1484-33A3-BDEA04E5D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155" y="3138646"/>
            <a:ext cx="3338907" cy="2504179"/>
          </a:xfrm>
          <a:prstGeom prst="rect">
            <a:avLst/>
          </a:prstGeom>
        </p:spPr>
      </p:pic>
      <p:pic>
        <p:nvPicPr>
          <p:cNvPr id="23" name="Obrázok 22">
            <a:extLst>
              <a:ext uri="{FF2B5EF4-FFF2-40B4-BE49-F238E27FC236}">
                <a16:creationId xmlns:a16="http://schemas.microsoft.com/office/drawing/2014/main" id="{F7E53D26-2F14-3FF2-48E3-3B9806A97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73" y="3138647"/>
            <a:ext cx="3338905" cy="2504178"/>
          </a:xfrm>
          <a:prstGeom prst="rect">
            <a:avLst/>
          </a:prstGeom>
        </p:spPr>
      </p:pic>
      <p:pic>
        <p:nvPicPr>
          <p:cNvPr id="25" name="Obrázok 24">
            <a:extLst>
              <a:ext uri="{FF2B5EF4-FFF2-40B4-BE49-F238E27FC236}">
                <a16:creationId xmlns:a16="http://schemas.microsoft.com/office/drawing/2014/main" id="{65D90BCD-9C0D-3769-4805-B6C16F658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122" y="3138647"/>
            <a:ext cx="3338905" cy="2504178"/>
          </a:xfrm>
          <a:prstGeom prst="rect">
            <a:avLst/>
          </a:prstGeom>
        </p:spPr>
      </p:pic>
    </p:spTree>
    <p:extLst>
      <p:ext uri="{BB962C8B-B14F-4D97-AF65-F5344CB8AC3E}">
        <p14:creationId xmlns:p14="http://schemas.microsoft.com/office/powerpoint/2010/main" val="30421625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117438" y="-105187"/>
            <a:ext cx="10515600" cy="1325563"/>
          </a:xfrm>
        </p:spPr>
        <p:txBody>
          <a:bodyPr/>
          <a:lstStyle/>
          <a:p>
            <a:r>
              <a:rPr lang="sk-SK" b="1" dirty="0"/>
              <a:t>Posledný deň </a:t>
            </a:r>
          </a:p>
        </p:txBody>
      </p:sp>
      <p:sp>
        <p:nvSpPr>
          <p:cNvPr id="19" name="BlokTextu 18">
            <a:extLst>
              <a:ext uri="{FF2B5EF4-FFF2-40B4-BE49-F238E27FC236}">
                <a16:creationId xmlns:a16="http://schemas.microsoft.com/office/drawing/2014/main" id="{8EA076B7-9A9F-2BC9-99A2-95C73BB70C27}"/>
              </a:ext>
            </a:extLst>
          </p:cNvPr>
          <p:cNvSpPr txBox="1"/>
          <p:nvPr/>
        </p:nvSpPr>
        <p:spPr>
          <a:xfrm>
            <a:off x="117438" y="-2300358"/>
            <a:ext cx="11957124" cy="1938992"/>
          </a:xfrm>
          <a:prstGeom prst="rect">
            <a:avLst/>
          </a:prstGeom>
          <a:noFill/>
        </p:spPr>
        <p:txBody>
          <a:bodyPr wrap="square" rtlCol="0">
            <a:spAutoFit/>
          </a:bodyPr>
          <a:lstStyle/>
          <a:p>
            <a:r>
              <a:rPr lang="sk-SK" sz="4000" b="1" dirty="0">
                <a:solidFill>
                  <a:schemeClr val="bg1"/>
                </a:solidFill>
              </a:rPr>
              <a:t>V poslednom dni pre prezentovali naše projekty, kde sme rozprávali o našich firmách a o činnostiach ktoré sme v nich vykonávali. </a:t>
            </a:r>
          </a:p>
        </p:txBody>
      </p:sp>
      <p:sp>
        <p:nvSpPr>
          <p:cNvPr id="3" name="BlokTextu 2">
            <a:extLst>
              <a:ext uri="{FF2B5EF4-FFF2-40B4-BE49-F238E27FC236}">
                <a16:creationId xmlns:a16="http://schemas.microsoft.com/office/drawing/2014/main" id="{0E72889A-32D3-C277-018D-3EB69043F49E}"/>
              </a:ext>
            </a:extLst>
          </p:cNvPr>
          <p:cNvSpPr txBox="1"/>
          <p:nvPr/>
        </p:nvSpPr>
        <p:spPr>
          <a:xfrm>
            <a:off x="117438" y="830224"/>
            <a:ext cx="11282384" cy="646331"/>
          </a:xfrm>
          <a:prstGeom prst="rect">
            <a:avLst/>
          </a:prstGeom>
          <a:noFill/>
        </p:spPr>
        <p:txBody>
          <a:bodyPr wrap="none" rtlCol="0">
            <a:spAutoFit/>
          </a:bodyPr>
          <a:lstStyle/>
          <a:p>
            <a:r>
              <a:rPr lang="sk-SK" sz="3600" b="1" dirty="0">
                <a:solidFill>
                  <a:schemeClr val="bg1"/>
                </a:solidFill>
              </a:rPr>
              <a:t>Po prezentáciách  nasledovala certifikácia všetkých žiakov.</a:t>
            </a:r>
            <a:endParaRPr lang="sk-SK" sz="3600" dirty="0"/>
          </a:p>
        </p:txBody>
      </p:sp>
      <p:pic>
        <p:nvPicPr>
          <p:cNvPr id="6" name="Obrázok 5">
            <a:extLst>
              <a:ext uri="{FF2B5EF4-FFF2-40B4-BE49-F238E27FC236}">
                <a16:creationId xmlns:a16="http://schemas.microsoft.com/office/drawing/2014/main" id="{A583C17B-45ED-8248-E7A6-E9510EE91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279" y="1581742"/>
            <a:ext cx="8927441" cy="5022844"/>
          </a:xfrm>
          <a:prstGeom prst="rect">
            <a:avLst/>
          </a:prstGeom>
        </p:spPr>
      </p:pic>
    </p:spTree>
    <p:extLst>
      <p:ext uri="{BB962C8B-B14F-4D97-AF65-F5344CB8AC3E}">
        <p14:creationId xmlns:p14="http://schemas.microsoft.com/office/powerpoint/2010/main" val="15697428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AEC4263D-97C8-54F5-8EC3-1923CEA8D7F3}"/>
              </a:ext>
            </a:extLst>
          </p:cNvPr>
          <p:cNvSpPr>
            <a:spLocks noGrp="1"/>
          </p:cNvSpPr>
          <p:nvPr>
            <p:ph type="ctrTitle"/>
          </p:nvPr>
        </p:nvSpPr>
        <p:spPr>
          <a:xfrm>
            <a:off x="1524000" y="3792415"/>
            <a:ext cx="9144000" cy="2387600"/>
          </a:xfrm>
        </p:spPr>
        <p:txBody>
          <a:bodyPr>
            <a:normAutofit/>
          </a:bodyPr>
          <a:lstStyle/>
          <a:p>
            <a:r>
              <a:rPr lang="sk-SK" sz="3600" b="1" dirty="0">
                <a:latin typeface="+mn-lt"/>
              </a:rPr>
              <a:t>ERASMUS +</a:t>
            </a:r>
            <a:br>
              <a:rPr lang="sk-SK" sz="3600" b="1" dirty="0">
                <a:latin typeface="+mn-lt"/>
              </a:rPr>
            </a:br>
            <a:r>
              <a:rPr lang="sk-SK" sz="3600" b="1" dirty="0">
                <a:latin typeface="+mn-lt"/>
              </a:rPr>
              <a:t>ELEKTRO-PNEUMATIC MODULE</a:t>
            </a:r>
          </a:p>
        </p:txBody>
      </p:sp>
      <p:sp>
        <p:nvSpPr>
          <p:cNvPr id="3" name="Podnadpis 2">
            <a:extLst>
              <a:ext uri="{FF2B5EF4-FFF2-40B4-BE49-F238E27FC236}">
                <a16:creationId xmlns:a16="http://schemas.microsoft.com/office/drawing/2014/main" id="{FA45F0C7-B197-C8D2-51E0-D34D86209E6E}"/>
              </a:ext>
            </a:extLst>
          </p:cNvPr>
          <p:cNvSpPr>
            <a:spLocks noGrp="1"/>
          </p:cNvSpPr>
          <p:nvPr>
            <p:ph type="subTitle" idx="1"/>
          </p:nvPr>
        </p:nvSpPr>
        <p:spPr>
          <a:xfrm>
            <a:off x="1411411" y="6238727"/>
            <a:ext cx="9144000" cy="1655762"/>
          </a:xfrm>
        </p:spPr>
        <p:txBody>
          <a:bodyPr/>
          <a:lstStyle/>
          <a:p>
            <a:r>
              <a:rPr lang="sk-SK" b="1" dirty="0">
                <a:latin typeface="Avenir Next LT Pro Light" panose="020B0304020202020204" pitchFamily="34" charset="-18"/>
              </a:rPr>
              <a:t>SLOVENSKO - NEMECKO</a:t>
            </a:r>
          </a:p>
        </p:txBody>
      </p:sp>
      <p:pic>
        <p:nvPicPr>
          <p:cNvPr id="7" name="Obrázok 6" descr="Obrázok, na ktorom je text&#10;&#10;Automaticky generovaný popis">
            <a:extLst>
              <a:ext uri="{FF2B5EF4-FFF2-40B4-BE49-F238E27FC236}">
                <a16:creationId xmlns:a16="http://schemas.microsoft.com/office/drawing/2014/main" id="{BB7C7878-9444-BBCB-B241-0D504F950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476" y="-168143"/>
            <a:ext cx="2176382" cy="2176382"/>
          </a:xfrm>
          <a:prstGeom prst="rect">
            <a:avLst/>
          </a:prstGeom>
        </p:spPr>
      </p:pic>
      <p:pic>
        <p:nvPicPr>
          <p:cNvPr id="11" name="Obrázok 10" descr="Obrázok, na ktorom je posteľ, červené, zástava, položené&#10;&#10;Automaticky generovaný popis">
            <a:extLst>
              <a:ext uri="{FF2B5EF4-FFF2-40B4-BE49-F238E27FC236}">
                <a16:creationId xmlns:a16="http://schemas.microsoft.com/office/drawing/2014/main" id="{021DED61-CD49-C077-CA86-DDB5A451B2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5188" y="5050448"/>
            <a:ext cx="2659023" cy="1655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ok 13" descr="Obrázok, na ktorom je zástava&#10;&#10;Automaticky generovaný popis">
            <a:extLst>
              <a:ext uri="{FF2B5EF4-FFF2-40B4-BE49-F238E27FC236}">
                <a16:creationId xmlns:a16="http://schemas.microsoft.com/office/drawing/2014/main" id="{DB9ED1EC-CB91-7D3E-79BB-61A6A28366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68951" y="5023301"/>
            <a:ext cx="2798097" cy="1573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ok 15" descr="Obrázok, na ktorom je text&#10;&#10;Automaticky generovaný popis">
            <a:extLst>
              <a:ext uri="{FF2B5EF4-FFF2-40B4-BE49-F238E27FC236}">
                <a16:creationId xmlns:a16="http://schemas.microsoft.com/office/drawing/2014/main" id="{28E44177-E47E-9C23-F8DB-26074D77DC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312" y="626916"/>
            <a:ext cx="2434198" cy="514830"/>
          </a:xfrm>
          <a:prstGeom prst="rect">
            <a:avLst/>
          </a:prstGeom>
        </p:spPr>
      </p:pic>
      <p:pic>
        <p:nvPicPr>
          <p:cNvPr id="18" name="Obrázok 17" descr="Obrázok, na ktorom je text&#10;&#10;Automaticky generovaný popis">
            <a:extLst>
              <a:ext uri="{FF2B5EF4-FFF2-40B4-BE49-F238E27FC236}">
                <a16:creationId xmlns:a16="http://schemas.microsoft.com/office/drawing/2014/main" id="{9A7B907E-D826-8CE4-88E0-2ECAAFFEB06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36220" y="626916"/>
            <a:ext cx="2176382" cy="707048"/>
          </a:xfrm>
          <a:prstGeom prst="rect">
            <a:avLst/>
          </a:prstGeom>
        </p:spPr>
      </p:pic>
      <p:pic>
        <p:nvPicPr>
          <p:cNvPr id="20" name="Obrázok 19" descr="Obrázok, na ktorom je text, riad, tanier, ClipArt&#10;&#10;Automaticky generovaný popis">
            <a:extLst>
              <a:ext uri="{FF2B5EF4-FFF2-40B4-BE49-F238E27FC236}">
                <a16:creationId xmlns:a16="http://schemas.microsoft.com/office/drawing/2014/main" id="{AF179846-5148-8D36-F832-A8E9CBA98B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905" y="626916"/>
            <a:ext cx="1864605" cy="674857"/>
          </a:xfrm>
          <a:prstGeom prst="rect">
            <a:avLst/>
          </a:prstGeom>
        </p:spPr>
      </p:pic>
      <p:pic>
        <p:nvPicPr>
          <p:cNvPr id="22" name="Obrázok 21" descr="Obrázok, na ktorom je text&#10;&#10;Automaticky generovaný popis">
            <a:extLst>
              <a:ext uri="{FF2B5EF4-FFF2-40B4-BE49-F238E27FC236}">
                <a16:creationId xmlns:a16="http://schemas.microsoft.com/office/drawing/2014/main" id="{ACC6C572-86CA-B2F6-8E68-20477A182E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1844" y="420574"/>
            <a:ext cx="2434198" cy="1119731"/>
          </a:xfrm>
          <a:prstGeom prst="rect">
            <a:avLst/>
          </a:prstGeom>
        </p:spPr>
      </p:pic>
      <p:sp>
        <p:nvSpPr>
          <p:cNvPr id="4" name="BlokTextu 3">
            <a:extLst>
              <a:ext uri="{FF2B5EF4-FFF2-40B4-BE49-F238E27FC236}">
                <a16:creationId xmlns:a16="http://schemas.microsoft.com/office/drawing/2014/main" id="{F0AEE44C-10EB-324D-2616-8AEB3867D9D8}"/>
              </a:ext>
            </a:extLst>
          </p:cNvPr>
          <p:cNvSpPr txBox="1"/>
          <p:nvPr/>
        </p:nvSpPr>
        <p:spPr>
          <a:xfrm>
            <a:off x="2392535" y="1768662"/>
            <a:ext cx="7406930" cy="2970685"/>
          </a:xfrm>
          <a:prstGeom prst="rect">
            <a:avLst/>
          </a:prstGeom>
          <a:noFill/>
        </p:spPr>
        <p:txBody>
          <a:bodyPr wrap="square" rtlCol="0">
            <a:spAutoFit/>
          </a:bodyPr>
          <a:lstStyle/>
          <a:p>
            <a:pPr algn="ctr">
              <a:lnSpc>
                <a:spcPct val="150000"/>
              </a:lnSpc>
            </a:pPr>
            <a:r>
              <a:rPr lang="sk-SK" sz="3200" b="1" dirty="0">
                <a:solidFill>
                  <a:schemeClr val="bg1"/>
                </a:solidFill>
              </a:rPr>
              <a:t>ĎAKUJEME ZA POZORNOSŤ</a:t>
            </a:r>
          </a:p>
          <a:p>
            <a:pPr algn="ctr">
              <a:lnSpc>
                <a:spcPct val="150000"/>
              </a:lnSpc>
            </a:pPr>
            <a:r>
              <a:rPr lang="en-US" sz="3200" b="1" dirty="0">
                <a:solidFill>
                  <a:schemeClr val="bg1"/>
                </a:solidFill>
              </a:rPr>
              <a:t>THANK YOU FOR YOUR ATTENTION</a:t>
            </a:r>
            <a:endParaRPr lang="sk-SK" sz="3200" b="1" dirty="0">
              <a:solidFill>
                <a:schemeClr val="bg1"/>
              </a:solidFill>
            </a:endParaRPr>
          </a:p>
          <a:p>
            <a:pPr algn="ctr">
              <a:lnSpc>
                <a:spcPct val="150000"/>
              </a:lnSpc>
            </a:pPr>
            <a:r>
              <a:rPr lang="de-DE" sz="3200" b="1" dirty="0">
                <a:solidFill>
                  <a:schemeClr val="bg1"/>
                </a:solidFill>
              </a:rPr>
              <a:t>VIELEN DANK FÜR IHRE AUFMERKSAMKEIT</a:t>
            </a:r>
            <a:endParaRPr lang="sk-SK" sz="3200" b="1" dirty="0">
              <a:solidFill>
                <a:schemeClr val="bg1"/>
              </a:solidFill>
            </a:endParaRPr>
          </a:p>
          <a:p>
            <a:pPr algn="ctr">
              <a:lnSpc>
                <a:spcPct val="150000"/>
              </a:lnSpc>
            </a:pPr>
            <a:r>
              <a:rPr lang="sk-SK" sz="3200" b="1" dirty="0">
                <a:solidFill>
                  <a:schemeClr val="bg1"/>
                </a:solidFill>
              </a:rPr>
              <a:t>GRACIAS POR SU ATENCIÓN</a:t>
            </a:r>
          </a:p>
        </p:txBody>
      </p:sp>
    </p:spTree>
    <p:extLst>
      <p:ext uri="{BB962C8B-B14F-4D97-AF65-F5344CB8AC3E}">
        <p14:creationId xmlns:p14="http://schemas.microsoft.com/office/powerpoint/2010/main" val="171404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CCC9210F-B5AC-1A9F-01DA-55ED25D3B735}"/>
              </a:ext>
            </a:extLst>
          </p:cNvPr>
          <p:cNvSpPr>
            <a:spLocks noGrp="1"/>
          </p:cNvSpPr>
          <p:nvPr>
            <p:ph type="title"/>
          </p:nvPr>
        </p:nvSpPr>
        <p:spPr>
          <a:xfrm>
            <a:off x="233076" y="151693"/>
            <a:ext cx="10515600" cy="1325563"/>
          </a:xfrm>
        </p:spPr>
        <p:txBody>
          <a:bodyPr/>
          <a:lstStyle/>
          <a:p>
            <a:r>
              <a:rPr lang="sk-SK" b="1" dirty="0"/>
              <a:t>Ubytovanie v Mníchove</a:t>
            </a:r>
          </a:p>
        </p:txBody>
      </p:sp>
      <p:pic>
        <p:nvPicPr>
          <p:cNvPr id="7" name="Zástupný objekt pre obsah 6" descr="Obrázok, na ktorom je text&#10;&#10;Automaticky generovaný popis">
            <a:extLst>
              <a:ext uri="{FF2B5EF4-FFF2-40B4-BE49-F238E27FC236}">
                <a16:creationId xmlns:a16="http://schemas.microsoft.com/office/drawing/2014/main" id="{309FBB90-1148-6B68-BBF9-B024502D13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64091" y="113211"/>
            <a:ext cx="5247010" cy="1577477"/>
          </a:xfrm>
        </p:spPr>
      </p:pic>
      <p:pic>
        <p:nvPicPr>
          <p:cNvPr id="9" name="Obrázok 8">
            <a:extLst>
              <a:ext uri="{FF2B5EF4-FFF2-40B4-BE49-F238E27FC236}">
                <a16:creationId xmlns:a16="http://schemas.microsoft.com/office/drawing/2014/main" id="{195FA21A-A7A0-B84B-FE4E-E4A1DF1EE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909" y="196986"/>
            <a:ext cx="2179509" cy="1577477"/>
          </a:xfrm>
          <a:prstGeom prst="rect">
            <a:avLst/>
          </a:prstGeom>
        </p:spPr>
      </p:pic>
      <p:sp>
        <p:nvSpPr>
          <p:cNvPr id="6" name="BlokTextu 5">
            <a:extLst>
              <a:ext uri="{FF2B5EF4-FFF2-40B4-BE49-F238E27FC236}">
                <a16:creationId xmlns:a16="http://schemas.microsoft.com/office/drawing/2014/main" id="{A244D414-4C47-3974-DF06-04A413CA9BC7}"/>
              </a:ext>
            </a:extLst>
          </p:cNvPr>
          <p:cNvSpPr txBox="1"/>
          <p:nvPr/>
        </p:nvSpPr>
        <p:spPr>
          <a:xfrm>
            <a:off x="233076" y="1575749"/>
            <a:ext cx="2245912" cy="2554545"/>
          </a:xfrm>
          <a:prstGeom prst="rect">
            <a:avLst/>
          </a:prstGeom>
          <a:noFill/>
        </p:spPr>
        <p:txBody>
          <a:bodyPr wrap="square" rtlCol="0">
            <a:spAutoFit/>
          </a:bodyPr>
          <a:lstStyle/>
          <a:p>
            <a:r>
              <a:rPr lang="sk-SK" sz="3200" dirty="0">
                <a:solidFill>
                  <a:schemeClr val="bg1">
                    <a:lumMod val="95000"/>
                  </a:schemeClr>
                </a:solidFill>
              </a:rPr>
              <a:t>Na každom poschodí sa nachádza spoločná kuchyňa</a:t>
            </a:r>
          </a:p>
        </p:txBody>
      </p:sp>
      <p:pic>
        <p:nvPicPr>
          <p:cNvPr id="10" name="Obrázok 9" descr="Obrázok, na ktorom je osoba&#10;&#10;Automaticky generovaný popis">
            <a:extLst>
              <a:ext uri="{FF2B5EF4-FFF2-40B4-BE49-F238E27FC236}">
                <a16:creationId xmlns:a16="http://schemas.microsoft.com/office/drawing/2014/main" id="{F72E05A5-3490-6108-4E35-F7C0D76BF3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5904" y="4367114"/>
            <a:ext cx="2727706" cy="204578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45854" y="1774463"/>
            <a:ext cx="8881159" cy="4979394"/>
          </a:xfrm>
          <a:prstGeom prst="rect">
            <a:avLst/>
          </a:prstGeom>
        </p:spPr>
      </p:pic>
    </p:spTree>
    <p:extLst>
      <p:ext uri="{BB962C8B-B14F-4D97-AF65-F5344CB8AC3E}">
        <p14:creationId xmlns:p14="http://schemas.microsoft.com/office/powerpoint/2010/main" val="2487323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2C2AA24-5A4E-E94E-1CCA-C4E5695A6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Nadpis 18">
            <a:extLst>
              <a:ext uri="{FF2B5EF4-FFF2-40B4-BE49-F238E27FC236}">
                <a16:creationId xmlns:a16="http://schemas.microsoft.com/office/drawing/2014/main" id="{C7D1898C-84F9-B33F-BFF8-4FFCF70C4F2B}"/>
              </a:ext>
            </a:extLst>
          </p:cNvPr>
          <p:cNvSpPr>
            <a:spLocks noGrp="1"/>
          </p:cNvSpPr>
          <p:nvPr>
            <p:ph type="ctrTitle"/>
          </p:nvPr>
        </p:nvSpPr>
        <p:spPr/>
        <p:txBody>
          <a:bodyPr/>
          <a:lstStyle/>
          <a:p>
            <a:r>
              <a:rPr lang="sk-SK" dirty="0"/>
              <a:t>OBSAH </a:t>
            </a:r>
            <a:br>
              <a:rPr lang="sk-SK" dirty="0"/>
            </a:br>
            <a:endParaRPr lang="sk-SK" dirty="0"/>
          </a:p>
        </p:txBody>
      </p:sp>
      <p:sp>
        <p:nvSpPr>
          <p:cNvPr id="23" name="Podnadpis 22">
            <a:extLst>
              <a:ext uri="{FF2B5EF4-FFF2-40B4-BE49-F238E27FC236}">
                <a16:creationId xmlns:a16="http://schemas.microsoft.com/office/drawing/2014/main" id="{CC3CA63E-B5A8-185B-9C66-140313B71DB6}"/>
              </a:ext>
            </a:extLst>
          </p:cNvPr>
          <p:cNvSpPr>
            <a:spLocks noGrp="1"/>
          </p:cNvSpPr>
          <p:nvPr>
            <p:ph type="subTitle" idx="1"/>
          </p:nvPr>
        </p:nvSpPr>
        <p:spPr/>
        <p:txBody>
          <a:bodyPr/>
          <a:lstStyle/>
          <a:p>
            <a:endParaRPr lang="sk-SK" dirty="0"/>
          </a:p>
        </p:txBody>
      </p:sp>
      <p:pic>
        <p:nvPicPr>
          <p:cNvPr id="25" name="Obrázok 24">
            <a:extLst>
              <a:ext uri="{FF2B5EF4-FFF2-40B4-BE49-F238E27FC236}">
                <a16:creationId xmlns:a16="http://schemas.microsoft.com/office/drawing/2014/main" id="{55D056FA-7439-3B6F-9361-F1A26A215AF7}"/>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86080" y="473900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Obrázok 25">
            <a:extLst>
              <a:ext uri="{FF2B5EF4-FFF2-40B4-BE49-F238E27FC236}">
                <a16:creationId xmlns:a16="http://schemas.microsoft.com/office/drawing/2014/main" id="{6ECADF05-5CFB-8FEF-F662-600D1ADFE6E6}"/>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3556000" y="473900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Obrázok 26">
            <a:extLst>
              <a:ext uri="{FF2B5EF4-FFF2-40B4-BE49-F238E27FC236}">
                <a16:creationId xmlns:a16="http://schemas.microsoft.com/office/drawing/2014/main" id="{F38B2517-43E7-6CD6-C7D1-4030C0F5C0EC}"/>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6725920" y="473900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ok 27">
            <a:extLst>
              <a:ext uri="{FF2B5EF4-FFF2-40B4-BE49-F238E27FC236}">
                <a16:creationId xmlns:a16="http://schemas.microsoft.com/office/drawing/2014/main" id="{366F2BAA-9535-9895-9EA1-E0397826FCDB}"/>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9895840" y="4739006"/>
            <a:ext cx="2921000" cy="1530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Obrázok 14" descr="Obrázok, na ktorom je text&#10;&#10;Automaticky generovaný popis">
            <a:extLst>
              <a:ext uri="{FF2B5EF4-FFF2-40B4-BE49-F238E27FC236}">
                <a16:creationId xmlns:a16="http://schemas.microsoft.com/office/drawing/2014/main" id="{76B121E1-F3CC-5DAC-5F93-FFFFC1122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99" y="4941926"/>
            <a:ext cx="2603797" cy="801625"/>
          </a:xfrm>
          <a:prstGeom prst="rect">
            <a:avLst/>
          </a:prstGeom>
        </p:spPr>
      </p:pic>
      <p:sp>
        <p:nvSpPr>
          <p:cNvPr id="20" name="Nadpis 1">
            <a:extLst>
              <a:ext uri="{FF2B5EF4-FFF2-40B4-BE49-F238E27FC236}">
                <a16:creationId xmlns:a16="http://schemas.microsoft.com/office/drawing/2014/main" id="{B0155B2C-F703-E7F1-21DB-25B5E75DB9F0}"/>
              </a:ext>
            </a:extLst>
          </p:cNvPr>
          <p:cNvSpPr txBox="1">
            <a:spLocks/>
          </p:cNvSpPr>
          <p:nvPr/>
        </p:nvSpPr>
        <p:spPr>
          <a:xfrm>
            <a:off x="137160" y="5121935"/>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800" b="1" dirty="0" err="1"/>
              <a:t>Hositeľská</a:t>
            </a:r>
            <a:r>
              <a:rPr lang="sk-SK" sz="2800" b="1" dirty="0"/>
              <a:t> škola</a:t>
            </a:r>
          </a:p>
        </p:txBody>
      </p:sp>
      <p:sp>
        <p:nvSpPr>
          <p:cNvPr id="14" name="Nadpis 1">
            <a:extLst>
              <a:ext uri="{FF2B5EF4-FFF2-40B4-BE49-F238E27FC236}">
                <a16:creationId xmlns:a16="http://schemas.microsoft.com/office/drawing/2014/main" id="{7AB8F12A-464D-D82F-1B01-0EF8C76AB0E1}"/>
              </a:ext>
            </a:extLst>
          </p:cNvPr>
          <p:cNvSpPr txBox="1">
            <a:spLocks/>
          </p:cNvSpPr>
          <p:nvPr/>
        </p:nvSpPr>
        <p:spPr>
          <a:xfrm>
            <a:off x="3288123" y="5005361"/>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800" b="1" dirty="0"/>
              <a:t>SWM - </a:t>
            </a:r>
            <a:r>
              <a:rPr lang="sk-SK" sz="1800" b="1" dirty="0" err="1"/>
              <a:t>Stadtwerke</a:t>
            </a:r>
            <a:r>
              <a:rPr lang="sk-SK" sz="1800" b="1" dirty="0"/>
              <a:t> </a:t>
            </a:r>
            <a:r>
              <a:rPr lang="sk-SK" sz="1800" b="1" dirty="0" err="1"/>
              <a:t>München</a:t>
            </a:r>
            <a:r>
              <a:rPr lang="sk-SK" sz="1800" b="1" dirty="0"/>
              <a:t> </a:t>
            </a:r>
          </a:p>
        </p:txBody>
      </p:sp>
      <p:sp>
        <p:nvSpPr>
          <p:cNvPr id="16" name="Nadpis 1">
            <a:extLst>
              <a:ext uri="{FF2B5EF4-FFF2-40B4-BE49-F238E27FC236}">
                <a16:creationId xmlns:a16="http://schemas.microsoft.com/office/drawing/2014/main" id="{B69A21D6-C50B-C05B-855C-CC20D3404291}"/>
              </a:ext>
            </a:extLst>
          </p:cNvPr>
          <p:cNvSpPr txBox="1">
            <a:spLocks/>
          </p:cNvSpPr>
          <p:nvPr/>
        </p:nvSpPr>
        <p:spPr>
          <a:xfrm>
            <a:off x="6490922" y="5019868"/>
            <a:ext cx="3304102"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1600" b="1" dirty="0"/>
              <a:t>MTU – Motor and </a:t>
            </a:r>
            <a:r>
              <a:rPr lang="sk-SK" sz="1600" b="1" dirty="0" err="1"/>
              <a:t>Turbine</a:t>
            </a:r>
            <a:r>
              <a:rPr lang="sk-SK" sz="1600" b="1" dirty="0"/>
              <a:t> </a:t>
            </a:r>
            <a:r>
              <a:rPr lang="sk-SK" sz="1600" b="1" dirty="0" err="1"/>
              <a:t>Union</a:t>
            </a:r>
            <a:endParaRPr lang="sk-SK" sz="1600" b="1" dirty="0"/>
          </a:p>
        </p:txBody>
      </p:sp>
      <p:pic>
        <p:nvPicPr>
          <p:cNvPr id="17" name="Obrázok 16">
            <a:extLst>
              <a:ext uri="{FF2B5EF4-FFF2-40B4-BE49-F238E27FC236}">
                <a16:creationId xmlns:a16="http://schemas.microsoft.com/office/drawing/2014/main" id="{929241A9-C64B-31D1-F5DB-A4C416B2E51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3160" y="4852851"/>
            <a:ext cx="2548842" cy="994048"/>
          </a:xfrm>
          <a:prstGeom prst="rect">
            <a:avLst/>
          </a:prstGeom>
        </p:spPr>
      </p:pic>
      <p:pic>
        <p:nvPicPr>
          <p:cNvPr id="18" name="Obrázok 17">
            <a:extLst>
              <a:ext uri="{FF2B5EF4-FFF2-40B4-BE49-F238E27FC236}">
                <a16:creationId xmlns:a16="http://schemas.microsoft.com/office/drawing/2014/main" id="{BB5EDBE5-C157-CB1A-958D-B0F347199922}"/>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183757" y="4852851"/>
            <a:ext cx="1832117" cy="891631"/>
          </a:xfrm>
          <a:prstGeom prst="rect">
            <a:avLst/>
          </a:prstGeom>
        </p:spPr>
      </p:pic>
      <p:pic>
        <p:nvPicPr>
          <p:cNvPr id="21" name="Obrázok 20">
            <a:extLst>
              <a:ext uri="{FF2B5EF4-FFF2-40B4-BE49-F238E27FC236}">
                <a16:creationId xmlns:a16="http://schemas.microsoft.com/office/drawing/2014/main" id="{27FA92D5-A0BA-5DA3-504A-F16C8C727C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0357" y="4470785"/>
            <a:ext cx="1655762" cy="1655762"/>
          </a:xfrm>
          <a:prstGeom prst="rect">
            <a:avLst/>
          </a:prstGeom>
        </p:spPr>
      </p:pic>
      <p:sp>
        <p:nvSpPr>
          <p:cNvPr id="22" name="Nadpis 1">
            <a:extLst>
              <a:ext uri="{FF2B5EF4-FFF2-40B4-BE49-F238E27FC236}">
                <a16:creationId xmlns:a16="http://schemas.microsoft.com/office/drawing/2014/main" id="{D9C0B37A-F188-B07B-0E62-2F23D754073F}"/>
              </a:ext>
            </a:extLst>
          </p:cNvPr>
          <p:cNvSpPr txBox="1">
            <a:spLocks/>
          </p:cNvSpPr>
          <p:nvPr/>
        </p:nvSpPr>
        <p:spPr>
          <a:xfrm>
            <a:off x="9588818" y="5082052"/>
            <a:ext cx="3418840" cy="1094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k-SK" sz="2400" b="1" dirty="0"/>
              <a:t>K</a:t>
            </a:r>
            <a:r>
              <a:rPr lang="sk-SK" sz="2400" b="1" dirty="0">
                <a:cs typeface="Times New Roman" panose="02020603050405020304" pitchFamily="18" charset="0"/>
              </a:rPr>
              <a:t>ÖRBER</a:t>
            </a:r>
            <a:endParaRPr lang="sk-SK" sz="2400" b="1" dirty="0"/>
          </a:p>
        </p:txBody>
      </p:sp>
    </p:spTree>
    <p:extLst>
      <p:ext uri="{BB962C8B-B14F-4D97-AF65-F5344CB8AC3E}">
        <p14:creationId xmlns:p14="http://schemas.microsoft.com/office/powerpoint/2010/main" val="17182973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750" fill="hold"/>
                                        <p:tgtEl>
                                          <p:spTgt spid="27"/>
                                        </p:tgtEl>
                                        <p:attrNameLst>
                                          <p:attrName>ppt_x</p:attrName>
                                        </p:attrNameLst>
                                      </p:cBhvr>
                                      <p:tavLst>
                                        <p:tav tm="0">
                                          <p:val>
                                            <p:strVal val="0-#ppt_w/2"/>
                                          </p:val>
                                        </p:tav>
                                        <p:tav tm="100000">
                                          <p:val>
                                            <p:strVal val="#ppt_x"/>
                                          </p:val>
                                        </p:tav>
                                      </p:tavLst>
                                    </p:anim>
                                    <p:anim calcmode="lin" valueType="num">
                                      <p:cBhvr additive="base">
                                        <p:cTn id="16" dur="75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0-#ppt_w/2"/>
                                          </p:val>
                                        </p:tav>
                                        <p:tav tm="100000">
                                          <p:val>
                                            <p:strVal val="#ppt_x"/>
                                          </p:val>
                                        </p:tav>
                                      </p:tavLst>
                                    </p:anim>
                                    <p:anim calcmode="lin" valueType="num">
                                      <p:cBhvr additive="base">
                                        <p:cTn id="20" dur="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0-#ppt_w/2"/>
                                          </p:val>
                                        </p:tav>
                                        <p:tav tm="100000">
                                          <p:val>
                                            <p:strVal val="#ppt_x"/>
                                          </p:val>
                                        </p:tav>
                                      </p:tavLst>
                                    </p:anim>
                                    <p:anim calcmode="lin" valueType="num">
                                      <p:cBhvr additive="base">
                                        <p:cTn id="5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6"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471105AC-2C4A-4CCE-8D22-2795C16D16D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57705" y="-1522767"/>
            <a:ext cx="5741292" cy="300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ástupný text 2">
            <a:extLst>
              <a:ext uri="{FF2B5EF4-FFF2-40B4-BE49-F238E27FC236}">
                <a16:creationId xmlns:a16="http://schemas.microsoft.com/office/drawing/2014/main" id="{7E422364-55BB-C047-9DB7-D95A6275194B}"/>
              </a:ext>
            </a:extLst>
          </p:cNvPr>
          <p:cNvSpPr>
            <a:spLocks noGrp="1"/>
          </p:cNvSpPr>
          <p:nvPr>
            <p:ph type="body" idx="1"/>
          </p:nvPr>
        </p:nvSpPr>
        <p:spPr>
          <a:xfrm>
            <a:off x="446121" y="368746"/>
            <a:ext cx="5157787" cy="823912"/>
          </a:xfrm>
        </p:spPr>
        <p:txBody>
          <a:bodyPr>
            <a:noAutofit/>
          </a:bodyPr>
          <a:lstStyle/>
          <a:p>
            <a:r>
              <a:rPr lang="sk-SK" sz="5400" b="0" dirty="0"/>
              <a:t>Hostiteľská škola</a:t>
            </a:r>
          </a:p>
        </p:txBody>
      </p:sp>
      <p:sp>
        <p:nvSpPr>
          <p:cNvPr id="8" name="Zástupný text 7">
            <a:extLst>
              <a:ext uri="{FF2B5EF4-FFF2-40B4-BE49-F238E27FC236}">
                <a16:creationId xmlns:a16="http://schemas.microsoft.com/office/drawing/2014/main" id="{AC784F05-7D39-9D23-DEE3-A7ADA24FA016}"/>
              </a:ext>
            </a:extLst>
          </p:cNvPr>
          <p:cNvSpPr>
            <a:spLocks noGrp="1"/>
          </p:cNvSpPr>
          <p:nvPr>
            <p:ph type="body" sz="quarter" idx="3"/>
          </p:nvPr>
        </p:nvSpPr>
        <p:spPr>
          <a:xfrm>
            <a:off x="347419" y="1739034"/>
            <a:ext cx="5183189" cy="4450629"/>
          </a:xfrm>
        </p:spPr>
        <p:txBody>
          <a:bodyPr>
            <a:normAutofit lnSpcReduction="10000"/>
          </a:bodyPr>
          <a:lstStyle/>
          <a:p>
            <a:r>
              <a:rPr lang="sk-SK" dirty="0">
                <a:solidFill>
                  <a:schemeClr val="bg1"/>
                </a:solidFill>
              </a:rPr>
              <a:t>Mestská odborná škola pre kov – dizajn – mechatroniku spolu s Mestskou odbornou školou výrobným inžinierstvom a Technickou školou </a:t>
            </a:r>
            <a:r>
              <a:rPr lang="sk-SK" b="0" dirty="0">
                <a:solidFill>
                  <a:schemeClr val="bg1"/>
                </a:solidFill>
              </a:rPr>
              <a:t>(Mestská technická škola strojnícka, kovová konštrukcia, informatika a elektrotechnika) sa nachádza v budove na </a:t>
            </a:r>
            <a:r>
              <a:rPr lang="sk-SK" b="0" dirty="0" err="1">
                <a:solidFill>
                  <a:schemeClr val="bg1"/>
                </a:solidFill>
              </a:rPr>
              <a:t>Deroystraße</a:t>
            </a:r>
            <a:r>
              <a:rPr lang="sk-SK" b="0" dirty="0">
                <a:solidFill>
                  <a:schemeClr val="bg1"/>
                </a:solidFill>
              </a:rPr>
              <a:t> 1 v Mníchove. </a:t>
            </a:r>
          </a:p>
          <a:p>
            <a:r>
              <a:rPr lang="sk-SK" b="0" dirty="0">
                <a:solidFill>
                  <a:schemeClr val="bg1"/>
                </a:solidFill>
              </a:rPr>
              <a:t>Od dobudovania nášho školského centra v roku 1914 sa tu nachádza odborné vzdelávanie v kovoobrábacom priemysle mesta Mníchov, a tak sa obzerá späť    na viac ako storočnú históriu.</a:t>
            </a:r>
          </a:p>
        </p:txBody>
      </p:sp>
      <p:pic>
        <p:nvPicPr>
          <p:cNvPr id="14" name="Zástupný objekt pre obsah 13" descr="Obrázok, na ktorom je text, strom, obloha, vonkajšie&#10;&#10;Automaticky generovaný popis">
            <a:extLst>
              <a:ext uri="{FF2B5EF4-FFF2-40B4-BE49-F238E27FC236}">
                <a16:creationId xmlns:a16="http://schemas.microsoft.com/office/drawing/2014/main" id="{FE82E0BE-479E-10F1-FD09-6679C702740C}"/>
              </a:ext>
            </a:extLst>
          </p:cNvPr>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5605219" y="1866464"/>
            <a:ext cx="6033202" cy="4346288"/>
          </a:xfrm>
        </p:spPr>
      </p:pic>
      <p:pic>
        <p:nvPicPr>
          <p:cNvPr id="19" name="Obrázok 18" descr="Obrázok, na ktorom je text&#10;&#10;Automaticky generovaný popis">
            <a:extLst>
              <a:ext uri="{FF2B5EF4-FFF2-40B4-BE49-F238E27FC236}">
                <a16:creationId xmlns:a16="http://schemas.microsoft.com/office/drawing/2014/main" id="{48A419B4-8CDB-BBC2-A796-609BBB1CD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8737" y="222153"/>
            <a:ext cx="3091647" cy="1422158"/>
          </a:xfrm>
          <a:prstGeom prst="rect">
            <a:avLst/>
          </a:prstGeom>
        </p:spPr>
      </p:pic>
      <p:pic>
        <p:nvPicPr>
          <p:cNvPr id="21" name="Obrázok 20" descr="Obrázok, na ktorom je text&#10;&#10;Automaticky generovaný popis">
            <a:extLst>
              <a:ext uri="{FF2B5EF4-FFF2-40B4-BE49-F238E27FC236}">
                <a16:creationId xmlns:a16="http://schemas.microsoft.com/office/drawing/2014/main" id="{1FE55983-B948-DDDD-8BAC-D32972C6CC39}"/>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5603908" y="388082"/>
            <a:ext cx="3639677" cy="1120539"/>
          </a:xfrm>
          <a:prstGeom prst="rect">
            <a:avLst/>
          </a:prstGeom>
        </p:spPr>
      </p:pic>
    </p:spTree>
    <p:extLst>
      <p:ext uri="{BB962C8B-B14F-4D97-AF65-F5344CB8AC3E}">
        <p14:creationId xmlns:p14="http://schemas.microsoft.com/office/powerpoint/2010/main" val="5426791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471105AC-2C4A-4CCE-8D22-2795C16D16D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57705" y="-1522767"/>
            <a:ext cx="5741292" cy="300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ástupný text 2">
            <a:extLst>
              <a:ext uri="{FF2B5EF4-FFF2-40B4-BE49-F238E27FC236}">
                <a16:creationId xmlns:a16="http://schemas.microsoft.com/office/drawing/2014/main" id="{7E422364-55BB-C047-9DB7-D95A6275194B}"/>
              </a:ext>
            </a:extLst>
          </p:cNvPr>
          <p:cNvSpPr>
            <a:spLocks noGrp="1"/>
          </p:cNvSpPr>
          <p:nvPr>
            <p:ph type="body" idx="1"/>
          </p:nvPr>
        </p:nvSpPr>
        <p:spPr>
          <a:xfrm>
            <a:off x="446121" y="368746"/>
            <a:ext cx="5157787" cy="823912"/>
          </a:xfrm>
        </p:spPr>
        <p:txBody>
          <a:bodyPr>
            <a:noAutofit/>
          </a:bodyPr>
          <a:lstStyle/>
          <a:p>
            <a:r>
              <a:rPr lang="sk-SK" sz="5400" b="0" dirty="0"/>
              <a:t>Prvý týždeň</a:t>
            </a:r>
          </a:p>
        </p:txBody>
      </p:sp>
      <p:pic>
        <p:nvPicPr>
          <p:cNvPr id="19" name="Obrázok 18" descr="Obrázok, na ktorom je text&#10;&#10;Automaticky generovaný popis">
            <a:extLst>
              <a:ext uri="{FF2B5EF4-FFF2-40B4-BE49-F238E27FC236}">
                <a16:creationId xmlns:a16="http://schemas.microsoft.com/office/drawing/2014/main" id="{48A419B4-8CDB-BBC2-A796-609BBB1CD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8737" y="222153"/>
            <a:ext cx="3091647" cy="1422158"/>
          </a:xfrm>
          <a:prstGeom prst="rect">
            <a:avLst/>
          </a:prstGeom>
        </p:spPr>
      </p:pic>
      <p:pic>
        <p:nvPicPr>
          <p:cNvPr id="21" name="Obrázok 20" descr="Obrázok, na ktorom je text&#10;&#10;Automaticky generovaný popis">
            <a:extLst>
              <a:ext uri="{FF2B5EF4-FFF2-40B4-BE49-F238E27FC236}">
                <a16:creationId xmlns:a16="http://schemas.microsoft.com/office/drawing/2014/main" id="{1FE55983-B948-DDDD-8BAC-D32972C6CC39}"/>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03908" y="388082"/>
            <a:ext cx="3639677" cy="1120539"/>
          </a:xfrm>
          <a:prstGeom prst="rect">
            <a:avLst/>
          </a:prstGeom>
        </p:spPr>
      </p:pic>
      <p:sp>
        <p:nvSpPr>
          <p:cNvPr id="10" name="Zástupný text 7">
            <a:extLst>
              <a:ext uri="{FF2B5EF4-FFF2-40B4-BE49-F238E27FC236}">
                <a16:creationId xmlns:a16="http://schemas.microsoft.com/office/drawing/2014/main" id="{C122DFFC-9A8C-3483-412B-52FBFA268CE3}"/>
              </a:ext>
            </a:extLst>
          </p:cNvPr>
          <p:cNvSpPr txBox="1">
            <a:spLocks/>
          </p:cNvSpPr>
          <p:nvPr/>
        </p:nvSpPr>
        <p:spPr>
          <a:xfrm>
            <a:off x="8799025" y="1444881"/>
            <a:ext cx="3194856" cy="519096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sk-SK" dirty="0">
                <a:solidFill>
                  <a:schemeClr val="bg1"/>
                </a:solidFill>
              </a:rPr>
              <a:t>V prvom týždni sme sa oboznámili so základmi a základnými súčiastkami a ich </a:t>
            </a:r>
            <a:r>
              <a:rPr lang="sk-SK" dirty="0" err="1">
                <a:solidFill>
                  <a:schemeClr val="bg1"/>
                </a:solidFill>
              </a:rPr>
              <a:t>částí</a:t>
            </a:r>
            <a:r>
              <a:rPr lang="sk-SK" dirty="0">
                <a:solidFill>
                  <a:schemeClr val="bg1"/>
                </a:solidFill>
              </a:rPr>
              <a:t> z oblasti pneumatiky a elektrotechniky. Poznatky spojenia   elektrotechniky a pneumatiky sme uplatnili v programe </a:t>
            </a:r>
            <a:r>
              <a:rPr lang="sk-SK" dirty="0" err="1">
                <a:solidFill>
                  <a:schemeClr val="bg1"/>
                </a:solidFill>
              </a:rPr>
              <a:t>FluidSIM</a:t>
            </a:r>
            <a:r>
              <a:rPr lang="sk-SK" dirty="0">
                <a:solidFill>
                  <a:schemeClr val="bg1"/>
                </a:solidFill>
              </a:rPr>
              <a:t> a následne sme schému zrealizovali pomocou súčiastok.</a:t>
            </a:r>
            <a:endParaRPr lang="sk-SK" b="0" dirty="0">
              <a:solidFill>
                <a:schemeClr val="bg1"/>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21" y="2104976"/>
            <a:ext cx="7798745" cy="4372024"/>
          </a:xfrm>
          <a:prstGeom prst="rect">
            <a:avLst/>
          </a:prstGeom>
        </p:spPr>
      </p:pic>
      <p:sp>
        <p:nvSpPr>
          <p:cNvPr id="2" name="Content Placeholder 1"/>
          <p:cNvSpPr>
            <a:spLocks noGrp="1"/>
          </p:cNvSpPr>
          <p:nvPr>
            <p:ph sz="quarter" idx="4"/>
          </p:nvPr>
        </p:nvSpPr>
        <p:spPr/>
        <p:txBody>
          <a:bodyPr/>
          <a:lstStyle/>
          <a:p>
            <a:endParaRPr lang="sk-SK" dirty="0"/>
          </a:p>
        </p:txBody>
      </p:sp>
      <p:sp>
        <p:nvSpPr>
          <p:cNvPr id="4" name="Text Placeholder 3"/>
          <p:cNvSpPr>
            <a:spLocks noGrp="1"/>
          </p:cNvSpPr>
          <p:nvPr>
            <p:ph type="body" sz="quarter" idx="3"/>
          </p:nvPr>
        </p:nvSpPr>
        <p:spPr/>
        <p:txBody>
          <a:bodyPr/>
          <a:lstStyle/>
          <a:p>
            <a:endParaRPr lang="sk-SK"/>
          </a:p>
        </p:txBody>
      </p:sp>
    </p:spTree>
    <p:extLst>
      <p:ext uri="{BB962C8B-B14F-4D97-AF65-F5344CB8AC3E}">
        <p14:creationId xmlns:p14="http://schemas.microsoft.com/office/powerpoint/2010/main" val="10227832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3935BC1-DFDA-3938-3ED1-858F6ABC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Obrázok 12">
            <a:extLst>
              <a:ext uri="{FF2B5EF4-FFF2-40B4-BE49-F238E27FC236}">
                <a16:creationId xmlns:a16="http://schemas.microsoft.com/office/drawing/2014/main" id="{471105AC-2C4A-4CCE-8D22-2795C16D16DA}"/>
              </a:ext>
            </a:extLst>
          </p:cNvPr>
          <p:cNvPicPr>
            <a:picLocks noChangeAspect="1"/>
          </p:cNvPicPr>
          <p:nvPr/>
        </p:nvPicPr>
        <p:blipFill rotWithShape="1">
          <a:blip r:embed="rId3">
            <a:extLst>
              <a:ext uri="{28A0092B-C50C-407E-A947-70E740481C1C}">
                <a14:useLocalDpi xmlns:a14="http://schemas.microsoft.com/office/drawing/2010/main" val="0"/>
              </a:ext>
            </a:extLst>
          </a:blip>
          <a:srcRect l="21397" t="8851" r="8558" b="11934"/>
          <a:stretch/>
        </p:blipFill>
        <p:spPr>
          <a:xfrm>
            <a:off x="-257705" y="-1522767"/>
            <a:ext cx="5741292" cy="300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ástupný text 2">
            <a:extLst>
              <a:ext uri="{FF2B5EF4-FFF2-40B4-BE49-F238E27FC236}">
                <a16:creationId xmlns:a16="http://schemas.microsoft.com/office/drawing/2014/main" id="{7E422364-55BB-C047-9DB7-D95A6275194B}"/>
              </a:ext>
            </a:extLst>
          </p:cNvPr>
          <p:cNvSpPr>
            <a:spLocks noGrp="1"/>
          </p:cNvSpPr>
          <p:nvPr>
            <p:ph type="body" idx="1"/>
          </p:nvPr>
        </p:nvSpPr>
        <p:spPr>
          <a:xfrm>
            <a:off x="1015267" y="410404"/>
            <a:ext cx="5157787" cy="823912"/>
          </a:xfrm>
        </p:spPr>
        <p:txBody>
          <a:bodyPr>
            <a:noAutofit/>
          </a:bodyPr>
          <a:lstStyle/>
          <a:p>
            <a:r>
              <a:rPr lang="sk-SK" sz="5400" b="0" dirty="0"/>
              <a:t>Prvý týždeň</a:t>
            </a:r>
          </a:p>
        </p:txBody>
      </p:sp>
      <p:pic>
        <p:nvPicPr>
          <p:cNvPr id="19" name="Obrázok 18" descr="Obrázok, na ktorom je text&#10;&#10;Automaticky generovaný popis">
            <a:extLst>
              <a:ext uri="{FF2B5EF4-FFF2-40B4-BE49-F238E27FC236}">
                <a16:creationId xmlns:a16="http://schemas.microsoft.com/office/drawing/2014/main" id="{48A419B4-8CDB-BBC2-A796-609BBB1CD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8737" y="222153"/>
            <a:ext cx="3091647" cy="1422158"/>
          </a:xfrm>
          <a:prstGeom prst="rect">
            <a:avLst/>
          </a:prstGeom>
        </p:spPr>
      </p:pic>
      <p:pic>
        <p:nvPicPr>
          <p:cNvPr id="21" name="Obrázok 20" descr="Obrázok, na ktorom je text&#10;&#10;Automaticky generovaný popis">
            <a:extLst>
              <a:ext uri="{FF2B5EF4-FFF2-40B4-BE49-F238E27FC236}">
                <a16:creationId xmlns:a16="http://schemas.microsoft.com/office/drawing/2014/main" id="{1FE55983-B948-DDDD-8BAC-D32972C6CC39}"/>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03908" y="388082"/>
            <a:ext cx="3639677" cy="112053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149" y="1743615"/>
            <a:ext cx="8645456" cy="4879391"/>
          </a:xfrm>
          <a:prstGeom prst="rect">
            <a:avLst/>
          </a:prstGeom>
        </p:spPr>
      </p:pic>
      <p:sp>
        <p:nvSpPr>
          <p:cNvPr id="4" name="Content Placeholder 3"/>
          <p:cNvSpPr>
            <a:spLocks noGrp="1"/>
          </p:cNvSpPr>
          <p:nvPr>
            <p:ph sz="quarter" idx="4"/>
          </p:nvPr>
        </p:nvSpPr>
        <p:spPr/>
        <p:txBody>
          <a:bodyPr/>
          <a:lstStyle/>
          <a:p>
            <a:endParaRPr lang="sk-SK"/>
          </a:p>
        </p:txBody>
      </p:sp>
      <p:sp>
        <p:nvSpPr>
          <p:cNvPr id="6" name="Text Placeholder 5"/>
          <p:cNvSpPr>
            <a:spLocks noGrp="1"/>
          </p:cNvSpPr>
          <p:nvPr>
            <p:ph type="body" sz="quarter" idx="3"/>
          </p:nvPr>
        </p:nvSpPr>
        <p:spPr/>
        <p:txBody>
          <a:bodyPr/>
          <a:lstStyle/>
          <a:p>
            <a:endParaRPr lang="sk-SK"/>
          </a:p>
        </p:txBody>
      </p:sp>
    </p:spTree>
    <p:extLst>
      <p:ext uri="{BB962C8B-B14F-4D97-AF65-F5344CB8AC3E}">
        <p14:creationId xmlns:p14="http://schemas.microsoft.com/office/powerpoint/2010/main" val="31140336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otí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í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2150</TotalTime>
  <Words>1437</Words>
  <Application>Microsoft Office PowerPoint</Application>
  <PresentationFormat>Widescreen</PresentationFormat>
  <Paragraphs>207</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Avenir Next LT Pro Light</vt:lpstr>
      <vt:lpstr>Calibri</vt:lpstr>
      <vt:lpstr>Calibri Light</vt:lpstr>
      <vt:lpstr>Times New Roman</vt:lpstr>
      <vt:lpstr>Office Theme</vt:lpstr>
      <vt:lpstr>ERASMUS + ELEKTRO-PNEUMATIC MODULE</vt:lpstr>
      <vt:lpstr>OBSAH  </vt:lpstr>
      <vt:lpstr>PowerPoint Presentation</vt:lpstr>
      <vt:lpstr>Ubytovanie v Mníchove</vt:lpstr>
      <vt:lpstr>Ubytovanie v Mníchove</vt:lpstr>
      <vt:lpstr>OBSAH  </vt:lpstr>
      <vt:lpstr>PowerPoint Presentation</vt:lpstr>
      <vt:lpstr>PowerPoint Presentation</vt:lpstr>
      <vt:lpstr>PowerPoint Presentation</vt:lpstr>
      <vt:lpstr>PowerPoint Presentation</vt:lpstr>
      <vt:lpstr>PowerPoint Presentation</vt:lpstr>
      <vt:lpstr>Prvý víkend</vt:lpstr>
      <vt:lpstr>Prvý víkend</vt:lpstr>
      <vt:lpstr>Prvý víkend</vt:lpstr>
      <vt:lpstr>OBSAH  </vt:lpstr>
      <vt:lpstr>  </vt:lpstr>
      <vt:lpstr>  </vt:lpstr>
      <vt:lpstr>  </vt:lpstr>
      <vt:lpstr>OBSAH  </vt:lpstr>
      <vt:lpstr>  </vt:lpstr>
      <vt:lpstr>  </vt:lpstr>
      <vt:lpstr>  </vt:lpstr>
      <vt:lpstr>OBSAH  </vt:lpstr>
      <vt:lpstr>  </vt:lpstr>
      <vt:lpstr>  </vt:lpstr>
      <vt:lpstr>  </vt:lpstr>
      <vt:lpstr>  </vt:lpstr>
      <vt:lpstr>OBSAH  </vt:lpstr>
      <vt:lpstr>  </vt:lpstr>
      <vt:lpstr>PROJEKT – Cirkulácia železnej guličky  </vt:lpstr>
      <vt:lpstr>  </vt:lpstr>
      <vt:lpstr>Druhý víkend</vt:lpstr>
      <vt:lpstr>Druhý víkend</vt:lpstr>
      <vt:lpstr>Druhý víkend</vt:lpstr>
      <vt:lpstr>OBSAH  </vt:lpstr>
      <vt:lpstr>  </vt:lpstr>
      <vt:lpstr>  </vt:lpstr>
      <vt:lpstr>OBSAH  </vt:lpstr>
      <vt:lpstr>  </vt:lpstr>
      <vt:lpstr>OBSAH  </vt:lpstr>
      <vt:lpstr>  </vt:lpstr>
      <vt:lpstr>OBSAH  </vt:lpstr>
      <vt:lpstr>  </vt:lpstr>
      <vt:lpstr>Posledný deň </vt:lpstr>
      <vt:lpstr>Posledný deň </vt:lpstr>
      <vt:lpstr>ERASMUS + ELEKTRO-PNEUMATIC MODULE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 ELEKTRO-PNEUMATIC MODULE</dc:title>
  <dc:creator>Michal Jartys</dc:creator>
  <cp:lastModifiedBy>Dominik Olbert</cp:lastModifiedBy>
  <cp:revision>32</cp:revision>
  <dcterms:created xsi:type="dcterms:W3CDTF">2022-05-19T20:04:53Z</dcterms:created>
  <dcterms:modified xsi:type="dcterms:W3CDTF">2022-06-07T18:31:55Z</dcterms:modified>
</cp:coreProperties>
</file>