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0486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0486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sk-SK"/>
          </a:p>
        </p:txBody>
      </p:sp>
      <p:sp>
        <p:nvSpPr>
          <p:cNvPr id="10486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sk-SK"/>
          </a:p>
        </p:txBody>
      </p:sp>
      <p:sp>
        <p:nvSpPr>
          <p:cNvPr id="10486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3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3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4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5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5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76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48577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4857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/>
            <a:endParaRPr lang="sk-SK"/>
          </a:p>
        </p:txBody>
      </p:sp>
      <p:sp>
        <p:nvSpPr>
          <p:cNvPr id="104857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/>
            <a:endParaRPr lang="sk-SK"/>
          </a:p>
        </p:txBody>
      </p:sp>
      <p:sp>
        <p:nvSpPr>
          <p:cNvPr id="104858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sk-SK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8200" descr="64841533_483156079092184_1520622639888990208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" y="-26670"/>
            <a:ext cx="9130030" cy="6871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4" name="Title 5121"/>
          <p:cNvSpPr>
            <a:spLocks noGrp="1"/>
          </p:cNvSpPr>
          <p:nvPr>
            <p:ph type="ctrTitle"/>
          </p:nvPr>
        </p:nvSpPr>
        <p:spPr>
          <a:xfrm>
            <a:off x="-388620" y="3215957"/>
            <a:ext cx="6789420" cy="1470025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sz="4400" b="1" i="1" u="sng" kern="1200" baseline="0">
                <a:solidFill>
                  <a:srgbClr val="FFC000"/>
                </a:solidFill>
                <a:ea typeface="Arial" panose="020B0604020202020204" pitchFamily="34" charset="0"/>
                <a:cs typeface="+mj-lt"/>
              </a:rPr>
              <a:t>Stáž Česká republika</a:t>
            </a:r>
          </a:p>
        </p:txBody>
      </p:sp>
      <p:sp>
        <p:nvSpPr>
          <p:cNvPr id="1048605" name="Subtitle 5122"/>
          <p:cNvSpPr>
            <a:spLocks noGrp="1"/>
          </p:cNvSpPr>
          <p:nvPr>
            <p:ph type="subTitle" idx="1"/>
          </p:nvPr>
        </p:nvSpPr>
        <p:spPr>
          <a:xfrm>
            <a:off x="0" y="1057275"/>
            <a:ext cx="6400800" cy="1752600"/>
          </a:xfrm>
        </p:spPr>
        <p:txBody>
          <a:bodyPr/>
          <a:lstStyle/>
          <a:p>
            <a:pPr defTabSz="914400">
              <a:buClrTx/>
              <a:buSzTx/>
              <a:buFontTx/>
            </a:pPr>
            <a:r>
              <a:rPr sz="3200" b="1" i="1" u="sng" kern="1200" baseline="0" err="1">
                <a:solidFill>
                  <a:srgbClr val="0000FF"/>
                </a:solidFill>
                <a:latin typeface="+mj-lt"/>
                <a:ea typeface="Arial" panose="020B0604020202020204" pitchFamily="34" charset="0"/>
                <a:cs typeface="+mj-lt"/>
              </a:rPr>
              <a:t>Dopravný podnik Geis </a:t>
            </a:r>
            <a:r>
              <a:rPr lang="sk-SK" sz="3200" b="1" i="1" u="sng" kern="1200" baseline="0" err="1">
                <a:solidFill>
                  <a:srgbClr val="0000FF"/>
                </a:solidFill>
                <a:latin typeface="+mj-lt"/>
                <a:ea typeface="Arial" panose="020B0604020202020204" pitchFamily="34" charset="0"/>
                <a:cs typeface="+mj-lt"/>
              </a:rPr>
              <a:t>Cargo</a:t>
            </a:r>
            <a:r>
              <a:rPr sz="3200" b="1" i="1" u="sng" kern="1200" baseline="0" err="1">
                <a:solidFill>
                  <a:srgbClr val="0000FF"/>
                </a:solidFill>
                <a:latin typeface="+mj-lt"/>
                <a:ea typeface="Arial" panose="020B0604020202020204" pitchFamily="34" charset="0"/>
                <a:cs typeface="+mj-lt"/>
              </a:rPr>
              <a:t> </a:t>
            </a:r>
            <a:r>
              <a:rPr lang="sk-SK" sz="3200" b="1" i="1" u="sng" kern="1200" baseline="0" err="1">
                <a:solidFill>
                  <a:srgbClr val="0000FF"/>
                </a:solidFill>
                <a:latin typeface="+mj-lt"/>
                <a:ea typeface="Arial" panose="020B0604020202020204" pitchFamily="34" charset="0"/>
                <a:cs typeface="+mj-lt"/>
              </a:rPr>
              <a:t>Ostrava</a:t>
            </a:r>
          </a:p>
        </p:txBody>
      </p:sp>
      <p:pic>
        <p:nvPicPr>
          <p:cNvPr id="2097162" name="Picture 5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1057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457200" y="89218"/>
            <a:ext cx="8229600" cy="1143000"/>
          </a:xfrm>
        </p:spPr>
        <p:txBody>
          <a:bodyPr/>
          <a:lstStyle/>
          <a:p>
            <a:r>
              <a:rPr lang="sk-SK" altLang="en-US" sz="3600" b="1" i="1" u="sng">
                <a:solidFill>
                  <a:srgbClr val="FFC000"/>
                </a:solidFill>
              </a:rPr>
              <a:t>Rollkarta</a:t>
            </a:r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4575"/>
            <a:ext cx="8408670" cy="1717675"/>
          </a:xfrm>
        </p:spPr>
        <p:txBody>
          <a:bodyPr/>
          <a:lstStyle/>
          <a:p>
            <a:r>
              <a:rPr lang="en-US"/>
              <a:t>  prepravný list spoločnosti G</a:t>
            </a:r>
            <a:r>
              <a:rPr lang="sk-SK" altLang="en-US"/>
              <a:t>eis. s.r.o.</a:t>
            </a:r>
            <a:r>
              <a:rPr lang="en-US"/>
              <a:t> obsahujúci čísla balíkov, podpis a meno príjemcu ako potvrdenie o prevzatí balíka</a:t>
            </a:r>
          </a:p>
        </p:txBody>
      </p:sp>
      <p:pic>
        <p:nvPicPr>
          <p:cNvPr id="2097173" name="Content Placeholder 9230" descr="64877482_2020601958045661_7426201426348474368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29915" y="2669540"/>
            <a:ext cx="3063240" cy="4085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600" b="1" i="1" u="sng">
                <a:solidFill>
                  <a:srgbClr val="0000FF"/>
                </a:solidFill>
              </a:rPr>
              <a:t>Reklamácia</a:t>
            </a:r>
          </a:p>
        </p:txBody>
      </p:sp>
      <p:pic>
        <p:nvPicPr>
          <p:cNvPr id="2097174" name="Content Placeholder 9228" descr="60706734_2114894895303635_3757014593407287296_n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5335" y="1600200"/>
            <a:ext cx="3394710" cy="4526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5" name="Content Placeholder 10249" descr="60951635_2295797013797240_4098691959202250752_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4550" y="1417955"/>
            <a:ext cx="4032250" cy="3023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3600" b="1" i="1" u="sng">
                <a:solidFill>
                  <a:srgbClr val="FFC000"/>
                </a:solidFill>
              </a:rPr>
              <a:t>Výhody          a      </a:t>
            </a:r>
            <a:r>
              <a:rPr lang="en-US" altLang="en-US" sz="3600" b="1" i="1" u="sng">
                <a:solidFill>
                  <a:srgbClr val="FFC000"/>
                </a:solidFill>
              </a:rPr>
              <a:t>        </a:t>
            </a:r>
            <a:r>
              <a:rPr lang="sk-SK" altLang="en-US" sz="3600" b="1" i="1" u="sng">
                <a:solidFill>
                  <a:srgbClr val="FFC000"/>
                </a:solidFill>
              </a:rPr>
              <a:t>  nevýhody</a:t>
            </a:r>
          </a:p>
        </p:txBody>
      </p:sp>
      <p:sp>
        <p:nvSpPr>
          <p:cNvPr id="104859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ü"/>
            </a:pPr>
            <a:r>
              <a:rPr lang="sk-SK" altLang="en-US"/>
              <a:t>Získanie Europassu</a:t>
            </a:r>
          </a:p>
          <a:p>
            <a:pPr>
              <a:buFont typeface="Wingdings" panose="05000000000000000000" charset="0"/>
              <a:buChar char="ü"/>
            </a:pPr>
            <a:r>
              <a:rPr lang="sk-SK" altLang="en-US"/>
              <a:t>Dobrý kolektív</a:t>
            </a:r>
          </a:p>
          <a:p>
            <a:pPr>
              <a:buFont typeface="Wingdings" panose="05000000000000000000" charset="0"/>
              <a:buChar char="ü"/>
            </a:pPr>
            <a:r>
              <a:rPr lang="sk-SK" altLang="en-US"/>
              <a:t>Nové skúsenosti</a:t>
            </a:r>
            <a:r>
              <a:rPr lang="en-US" altLang="en-US"/>
              <a:t> a zručnosti</a:t>
            </a:r>
            <a:endParaRPr lang="sk-SK" altLang="en-US"/>
          </a:p>
          <a:p>
            <a:pPr>
              <a:buFont typeface="Wingdings" panose="05000000000000000000" charset="0"/>
              <a:buChar char="ü"/>
            </a:pPr>
            <a:r>
              <a:rPr lang="sk-SK" altLang="en-US"/>
              <a:t>Väčší rozhľad v odbore</a:t>
            </a:r>
          </a:p>
          <a:p>
            <a:pPr>
              <a:buFont typeface="Wingdings" panose="05000000000000000000" charset="0"/>
              <a:buChar char="ü"/>
            </a:pPr>
            <a:endParaRPr lang="sk-SK" altLang="en-US"/>
          </a:p>
        </p:txBody>
      </p:sp>
      <p:sp>
        <p:nvSpPr>
          <p:cNvPr id="104859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sk-SK" altLang="en-US"/>
              <a:t>Malé kancelárie</a:t>
            </a:r>
          </a:p>
          <a:p>
            <a:pPr>
              <a:buFont typeface="Wingdings" panose="05000000000000000000" charset="0"/>
              <a:buChar char="Ø"/>
            </a:pPr>
            <a:r>
              <a:rPr lang="sk-SK" altLang="en-US"/>
              <a:t>Chlad v sklade</a:t>
            </a:r>
          </a:p>
          <a:p>
            <a:pPr>
              <a:buFont typeface="Wingdings" panose="05000000000000000000" charset="0"/>
              <a:buChar char="Ø"/>
            </a:pPr>
            <a:r>
              <a:rPr lang="sk-SK" altLang="en-US"/>
              <a:t>Vzdialenosť </a:t>
            </a:r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Strava</a:t>
            </a:r>
            <a:endParaRPr lang="sk-SK" altLang="en-US"/>
          </a:p>
        </p:txBody>
      </p:sp>
    </p:spTree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7174" descr="61885449_2044709818971850_1171629411485614080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190" y="2475230"/>
            <a:ext cx="3233420" cy="421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5" name="Text Box 3"/>
          <p:cNvSpPr txBox="1"/>
          <p:nvPr/>
        </p:nvSpPr>
        <p:spPr>
          <a:xfrm>
            <a:off x="264160" y="170815"/>
            <a:ext cx="7371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en-US" sz="3200" b="1" i="1" u="sng">
                <a:solidFill>
                  <a:srgbClr val="0000FF"/>
                </a:solidFill>
              </a:rPr>
              <a:t>A takto sa nám darilo...</a:t>
            </a:r>
          </a:p>
        </p:txBody>
      </p:sp>
      <p:pic>
        <p:nvPicPr>
          <p:cNvPr id="2097157" name="Content Placeholder 4" descr="64298587_2913047222070466_718361824608649216_n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4160" y="934720"/>
            <a:ext cx="3394710" cy="4526280"/>
          </a:xfrm>
          <a:prstGeom prst="rect">
            <a:avLst/>
          </a:prstGeom>
        </p:spPr>
      </p:pic>
      <p:pic>
        <p:nvPicPr>
          <p:cNvPr id="2097158" name="Content Placeholder 6" descr="72176524_720142545170583_1741735493386633216_n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13300" y="644525"/>
            <a:ext cx="4032250" cy="3023870"/>
          </a:xfrm>
          <a:prstGeom prst="rect">
            <a:avLst/>
          </a:prstGeom>
        </p:spPr>
      </p:pic>
      <p:pic>
        <p:nvPicPr>
          <p:cNvPr id="2097159" name="Picture 8198" descr="64668181_481227909113453_2751017314336899072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975" y="3109595"/>
            <a:ext cx="268605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b="1" i="1" u="sng">
                <a:solidFill>
                  <a:srgbClr val="FFC000"/>
                </a:solidFill>
              </a:rPr>
              <a:t>Čo sme získali...</a:t>
            </a:r>
          </a:p>
        </p:txBody>
      </p:sp>
      <p:pic>
        <p:nvPicPr>
          <p:cNvPr id="2097154" name="Content Placeholder 4" descr="72305142_488609638394483_8797602995270320128_n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835" y="962660"/>
            <a:ext cx="3800475" cy="5334000"/>
          </a:xfrm>
          <a:prstGeom prst="rect">
            <a:avLst/>
          </a:prstGeom>
        </p:spPr>
      </p:pic>
      <p:pic>
        <p:nvPicPr>
          <p:cNvPr id="2097155" name="Content Placeholder 5" descr="72372937_440124726621936_6431062992833478656_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6770" y="963295"/>
            <a:ext cx="3818255" cy="53340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 Placeholder 12290"/>
          <p:cNvSpPr>
            <a:spLocks noGrp="1"/>
          </p:cNvSpPr>
          <p:nvPr>
            <p:ph type="body" sz="half" idx="2"/>
          </p:nvPr>
        </p:nvSpPr>
        <p:spPr>
          <a:xfrm>
            <a:off x="548005" y="403225"/>
            <a:ext cx="8052435" cy="3811905"/>
          </a:xfrm>
        </p:spPr>
        <p:txBody>
          <a:bodyPr/>
          <a:lstStyle/>
          <a:p>
            <a:pPr algn="ctr">
              <a:buNone/>
            </a:pPr>
            <a:r>
              <a:rPr sz="5700" i="1" u="sng">
                <a:solidFill>
                  <a:srgbClr val="0000FF"/>
                </a:solidFill>
                <a:latin typeface="Arial Unicode MS" pitchFamily="34" charset="-128"/>
              </a:rPr>
              <a:t>Ďakujeme za pozornosť</a:t>
            </a:r>
          </a:p>
        </p:txBody>
      </p:sp>
      <p:pic>
        <p:nvPicPr>
          <p:cNvPr id="2097153" name="Content Placeholder 8206" descr="64683533_851970478498953_6175807683363340288_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966551">
            <a:off x="1894205" y="2074545"/>
            <a:ext cx="5360035" cy="401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 Placeholder 13314"/>
          <p:cNvSpPr>
            <a:spLocks noGrp="1"/>
          </p:cNvSpPr>
          <p:nvPr>
            <p:ph type="body" sz="half" idx="2"/>
          </p:nvPr>
        </p:nvSpPr>
        <p:spPr>
          <a:xfrm>
            <a:off x="444500" y="18415"/>
            <a:ext cx="7952740" cy="3811905"/>
          </a:xfrm>
        </p:spPr>
        <p:txBody>
          <a:bodyPr/>
          <a:lstStyle/>
          <a:p>
            <a:pPr algn="ctr"/>
            <a:endParaRPr sz="570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sz="5700" b="1" i="1" u="sng">
                <a:solidFill>
                  <a:srgbClr val="FFC000"/>
                </a:solidFill>
              </a:rPr>
              <a:t> </a:t>
            </a:r>
            <a:r>
              <a:rPr sz="5700" b="1" i="1" u="sng" err="1">
                <a:solidFill>
                  <a:srgbClr val="FFC000"/>
                </a:solidFill>
              </a:rPr>
              <a:t>Prax dopravákov pre pot</a:t>
            </a:r>
            <a:r>
              <a:rPr lang="sk-SK" sz="5700" b="1" i="1" u="sng" err="1">
                <a:solidFill>
                  <a:srgbClr val="FFC000"/>
                </a:solidFill>
              </a:rPr>
              <a:t>r</a:t>
            </a:r>
            <a:r>
              <a:rPr sz="5700" b="1" i="1" u="sng" err="1">
                <a:solidFill>
                  <a:srgbClr val="FFC000"/>
                </a:solidFill>
              </a:rPr>
              <a:t>eby</a:t>
            </a:r>
            <a:r>
              <a:rPr sz="5700" b="1" i="1" u="sng">
                <a:solidFill>
                  <a:srgbClr val="FFC000"/>
                </a:solidFill>
              </a:rPr>
              <a:t> praxe II.</a:t>
            </a:r>
          </a:p>
        </p:txBody>
      </p:sp>
      <p:pic>
        <p:nvPicPr>
          <p:cNvPr id="2097163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240" y="3298190"/>
            <a:ext cx="3525520" cy="31026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Content Placeholder 8206" descr="64683533_851970478498953_6175807683363340288_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20000">
            <a:off x="2775585" y="2089150"/>
            <a:ext cx="5956300" cy="4166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7" name="Title 6145"/>
          <p:cNvSpPr>
            <a:spLocks noGrp="1"/>
          </p:cNvSpPr>
          <p:nvPr>
            <p:ph type="title"/>
          </p:nvPr>
        </p:nvSpPr>
        <p:spPr>
          <a:xfrm>
            <a:off x="567055" y="172085"/>
            <a:ext cx="8009890" cy="1600200"/>
          </a:xfrm>
        </p:spPr>
        <p:txBody>
          <a:bodyPr anchor="ctr"/>
          <a:lstStyle/>
          <a:p>
            <a:r>
              <a:rPr lang="sk-SK" sz="4000" b="1" i="1" u="sng">
                <a:solidFill>
                  <a:srgbClr val="0000FF"/>
                </a:solidFill>
                <a:cs typeface="+mj-lt"/>
              </a:rPr>
              <a:t>V o</a:t>
            </a:r>
            <a:r>
              <a:rPr sz="4000" b="1" i="1" u="sng">
                <a:solidFill>
                  <a:srgbClr val="0000FF"/>
                </a:solidFill>
                <a:cs typeface="+mj-lt"/>
              </a:rPr>
              <a:t>dbornej stáže vo firme GEIS CARGO sme sa zúčastnili:</a:t>
            </a:r>
            <a:r>
              <a:rPr sz="4000">
                <a:solidFill>
                  <a:srgbClr val="0000FF"/>
                </a:solidFill>
                <a:latin typeface="Traditional Arabic" pitchFamily="18" charset="-78"/>
              </a:rPr>
              <a:t/>
            </a:r>
            <a:br>
              <a:rPr sz="4000">
                <a:solidFill>
                  <a:srgbClr val="0000FF"/>
                </a:solidFill>
                <a:latin typeface="Traditional Arabic" pitchFamily="18" charset="-78"/>
              </a:rPr>
            </a:br>
            <a:endParaRPr sz="4000">
              <a:solidFill>
                <a:srgbClr val="0000FF"/>
              </a:solidFill>
              <a:latin typeface="Traditional Arabic" pitchFamily="18" charset="-78"/>
            </a:endParaRPr>
          </a:p>
        </p:txBody>
      </p:sp>
      <p:sp>
        <p:nvSpPr>
          <p:cNvPr id="1048608" name="Text Placeholder 6146"/>
          <p:cNvSpPr>
            <a:spLocks noGrp="1"/>
          </p:cNvSpPr>
          <p:nvPr>
            <p:ph type="body" sz="half" idx="2"/>
          </p:nvPr>
        </p:nvSpPr>
        <p:spPr>
          <a:xfrm>
            <a:off x="259001" y="1315720"/>
            <a:ext cx="2949178" cy="3811588"/>
          </a:xfrm>
        </p:spPr>
        <p:txBody>
          <a:bodyPr/>
          <a:lstStyle/>
          <a:p>
            <a:pPr>
              <a:buNone/>
            </a:pPr>
            <a:r>
              <a:rPr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sz="20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 Viteková</a:t>
            </a:r>
            <a:endParaRPr sz="20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sz="20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Kristína Žitk</a:t>
            </a:r>
            <a:r>
              <a:rPr lang="sk-SK" sz="20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sz="20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ová</a:t>
            </a:r>
            <a:endParaRPr sz="20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sz="20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Miroslav Karlík</a:t>
            </a:r>
            <a:endParaRPr sz="20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sz="20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Patrik Ľapin</a:t>
            </a: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100965" y="60960"/>
            <a:ext cx="8229600" cy="801370"/>
          </a:xfrm>
        </p:spPr>
        <p:txBody>
          <a:bodyPr/>
          <a:lstStyle/>
          <a:p>
            <a:pPr algn="l"/>
            <a:r>
              <a:rPr lang="sk-SK" altLang="en-US" sz="3600" b="1" i="1" u="sng">
                <a:solidFill>
                  <a:srgbClr val="FFC000"/>
                </a:solidFill>
              </a:rPr>
              <a:t>O firme Geis</a:t>
            </a:r>
          </a:p>
        </p:txBody>
      </p:sp>
      <p:sp>
        <p:nvSpPr>
          <p:cNvPr id="1048610" name="Content Placeholder 2"/>
          <p:cNvSpPr>
            <a:spLocks noGrp="1"/>
          </p:cNvSpPr>
          <p:nvPr>
            <p:ph sz="half" idx="1"/>
          </p:nvPr>
        </p:nvSpPr>
        <p:spPr>
          <a:xfrm>
            <a:off x="271780" y="862330"/>
            <a:ext cx="8722360" cy="4526280"/>
          </a:xfrm>
        </p:spPr>
        <p:txBody>
          <a:bodyPr/>
          <a:lstStyle/>
          <a:p>
            <a:r>
              <a:rPr lang="en-US" sz="2400"/>
              <a:t>Na </a:t>
            </a:r>
            <a:r>
              <a:rPr lang="sk-SK" altLang="en-US" sz="2400"/>
              <a:t>českom</a:t>
            </a:r>
            <a:r>
              <a:rPr lang="en-US" sz="2400"/>
              <a:t> trhu pôsobí už od roku </a:t>
            </a:r>
            <a:r>
              <a:rPr lang="sk-SK" altLang="en-US" sz="2400"/>
              <a:t>1991</a:t>
            </a:r>
            <a:r>
              <a:rPr lang="en-US" sz="2400"/>
              <a:t> a patrí tu medzi popredných poskytovateľov komplexných prepravných a logistických služieb.</a:t>
            </a:r>
          </a:p>
          <a:p>
            <a:pPr marL="0" indent="0">
              <a:buNone/>
            </a:pPr>
            <a:r>
              <a:rPr lang="sk-SK" altLang="en-US" sz="2400"/>
              <a:t>Firma ponúka</a:t>
            </a:r>
            <a:r>
              <a:rPr lang="en-US" sz="2400"/>
              <a:t>: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/>
              <a:t>balíkovú prepravu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/>
              <a:t>prepravu paletových a kusových zásielok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/>
              <a:t>celovozovú prepravu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/>
              <a:t>kontraktnú logistiku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/>
              <a:t>vývoj, výrobu a dodávku obalov</a:t>
            </a:r>
          </a:p>
          <a:p>
            <a:pPr>
              <a:buFont typeface="Wingdings" panose="05000000000000000000" charset="0"/>
              <a:buChar char="Ø"/>
            </a:pPr>
            <a:r>
              <a:rPr lang="en-US" sz="2400"/>
              <a:t>leteckú a námornú prepravu</a:t>
            </a:r>
          </a:p>
          <a:p>
            <a:endParaRPr lang="en-US" sz="2400"/>
          </a:p>
        </p:txBody>
      </p:sp>
      <p:pic>
        <p:nvPicPr>
          <p:cNvPr id="2097165" name="Text Placeholder 10248" descr="64740053_2301730573280741_4845766318789492736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5555" y="3776345"/>
            <a:ext cx="4032250" cy="3023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457200" y="23178"/>
            <a:ext cx="8229600" cy="1143000"/>
          </a:xfrm>
        </p:spPr>
        <p:txBody>
          <a:bodyPr/>
          <a:lstStyle/>
          <a:p>
            <a:r>
              <a:rPr lang="sk-SK" altLang="en-US" sz="3600" b="1" i="1" u="sng">
                <a:solidFill>
                  <a:srgbClr val="0000FF"/>
                </a:solidFill>
              </a:rPr>
              <a:t>História firmy</a:t>
            </a:r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457200" y="1166495"/>
            <a:ext cx="8229600" cy="5503545"/>
          </a:xfrm>
        </p:spPr>
        <p:txBody>
          <a:bodyPr/>
          <a:lstStyle/>
          <a:p>
            <a:r>
              <a:rPr lang="en-US" sz="24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</a:t>
            </a:r>
            <a:r>
              <a:rPr lang="en-US" sz="2400" b="1" i="1">
                <a:solidFill>
                  <a:srgbClr val="FFFF00"/>
                </a:solidFill>
              </a:rPr>
              <a:t> </a:t>
            </a:r>
            <a:r>
              <a:rPr lang="sk-SK" altLang="en-US" sz="2400"/>
              <a:t>-</a:t>
            </a:r>
            <a:r>
              <a:rPr lang="en-US" sz="2400"/>
              <a:t> z</a:t>
            </a:r>
            <a:r>
              <a:rPr lang="sk-SK" altLang="en-US" sz="2400"/>
              <a:t>aložil</a:t>
            </a:r>
            <a:r>
              <a:rPr lang="en-US" sz="2400"/>
              <a:t> </a:t>
            </a: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Geis</a:t>
            </a:r>
            <a:r>
              <a:rPr lang="en-US" sz="2400"/>
              <a:t> </a:t>
            </a:r>
            <a:r>
              <a:rPr lang="sk-SK" altLang="en-US" sz="2400"/>
              <a:t>prepravnú firmu</a:t>
            </a:r>
            <a:r>
              <a:rPr lang="en-US" sz="2400"/>
              <a:t>. </a:t>
            </a:r>
          </a:p>
          <a:p>
            <a:r>
              <a:rPr lang="sk-SK" altLang="en-US" sz="2400"/>
              <a:t>Dôležitou oblasťou podnikania spoločnosti sa stalo skladovanie, chystanie a expedícia zásielok.</a:t>
            </a:r>
          </a:p>
          <a:p>
            <a:r>
              <a:rPr lang="sk-SK" altLang="en-US" sz="2400"/>
              <a:t>V Českej republike dochádza ku zlúčeniu firiem </a:t>
            </a:r>
            <a:r>
              <a:rPr lang="sk-SK" altLang="en-US" sz="24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Geistransport, ISL a AUTOPOST-EXPRES</a:t>
            </a:r>
            <a:r>
              <a:rPr lang="sk-SK" altLang="en-US" sz="2400"/>
              <a:t>. Vzniká tak spoločnosť </a:t>
            </a:r>
            <a:r>
              <a:rPr lang="sk-SK" alt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 CZ s.r.o</a:t>
            </a:r>
            <a:r>
              <a:rPr lang="sk-SK" altLang="en-US" sz="2400"/>
              <a:t>.</a:t>
            </a:r>
          </a:p>
          <a:p>
            <a:r>
              <a:rPr lang="sk-SK" altLang="en-US" sz="2400">
                <a:sym typeface="+mn-ea"/>
              </a:rPr>
              <a:t>máj 2010-</a:t>
            </a:r>
            <a:r>
              <a:rPr lang="en-US" sz="2400">
                <a:sym typeface="+mn-ea"/>
              </a:rPr>
              <a:t> ot</a:t>
            </a:r>
            <a:r>
              <a:rPr lang="sk-SK" altLang="en-US" sz="2400">
                <a:sym typeface="+mn-ea"/>
              </a:rPr>
              <a:t>vára</a:t>
            </a:r>
            <a:r>
              <a:rPr lang="en-US" sz="2400">
                <a:sym typeface="+mn-ea"/>
              </a:rPr>
              <a:t> Geis v Ostrav</a:t>
            </a:r>
            <a:r>
              <a:rPr lang="sk-SK" altLang="en-US" sz="2400">
                <a:sym typeface="+mn-ea"/>
              </a:rPr>
              <a:t>e</a:t>
            </a:r>
            <a:r>
              <a:rPr lang="en-US" sz="2400">
                <a:sym typeface="+mn-ea"/>
              </a:rPr>
              <a:t> nové distribučn</a:t>
            </a:r>
            <a:r>
              <a:rPr lang="sk-SK" altLang="en-US" sz="2400">
                <a:sym typeface="+mn-ea"/>
              </a:rPr>
              <a:t>é</a:t>
            </a:r>
            <a:r>
              <a:rPr lang="en-US" sz="2400">
                <a:sym typeface="+mn-ea"/>
              </a:rPr>
              <a:t> centrum pr</a:t>
            </a:r>
            <a:r>
              <a:rPr lang="sk-SK" altLang="en-US" sz="2400">
                <a:sym typeface="+mn-ea"/>
              </a:rPr>
              <a:t>e</a:t>
            </a:r>
            <a:r>
              <a:rPr lang="en-US" sz="2400">
                <a:sym typeface="+mn-ea"/>
              </a:rPr>
              <a:t> klienta</a:t>
            </a:r>
            <a:r>
              <a:rPr lang="en-US" sz="2400">
                <a:solidFill>
                  <a:srgbClr val="FFC000"/>
                </a:solidFill>
                <a:sym typeface="+mn-ea"/>
              </a:rPr>
              <a:t> </a:t>
            </a:r>
            <a:r>
              <a:rPr lang="en-US" sz="24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Husqvarna Group </a:t>
            </a:r>
            <a:endParaRPr lang="en-US" sz="2400">
              <a:solidFill>
                <a:srgbClr val="FFC000"/>
              </a:solidFill>
            </a:endParaRPr>
          </a:p>
          <a:p>
            <a:r>
              <a:rPr lang="en-US" sz="2400">
                <a:sym typeface="+mn-ea"/>
              </a:rPr>
              <a:t>1. </a:t>
            </a:r>
            <a:r>
              <a:rPr lang="sk-SK" altLang="en-US" sz="2400">
                <a:sym typeface="+mn-ea"/>
              </a:rPr>
              <a:t>novembra 2010-</a:t>
            </a:r>
            <a:r>
              <a:rPr lang="en-US" sz="2400">
                <a:sym typeface="+mn-ea"/>
              </a:rPr>
              <a:t> s</a:t>
            </a:r>
            <a:r>
              <a:rPr lang="sk-SK" altLang="en-US" sz="2400">
                <a:sym typeface="+mn-ea"/>
              </a:rPr>
              <a:t>a</a:t>
            </a:r>
            <a:r>
              <a:rPr lang="en-US" sz="2400">
                <a:sym typeface="+mn-ea"/>
              </a:rPr>
              <a:t> skupina Geis v Česk</a:t>
            </a:r>
            <a:r>
              <a:rPr lang="sk-SK" altLang="en-US" sz="2400">
                <a:sym typeface="+mn-ea"/>
              </a:rPr>
              <a:t>ej</a:t>
            </a:r>
            <a:r>
              <a:rPr lang="en-US" sz="2400">
                <a:sym typeface="+mn-ea"/>
              </a:rPr>
              <a:t> republi</a:t>
            </a:r>
            <a:r>
              <a:rPr lang="sk-SK" altLang="en-US" sz="2400">
                <a:sym typeface="+mn-ea"/>
              </a:rPr>
              <a:t>k</a:t>
            </a:r>
            <a:r>
              <a:rPr lang="en-US" sz="2400">
                <a:sym typeface="+mn-ea"/>
              </a:rPr>
              <a:t>e rozr</a:t>
            </a:r>
            <a:r>
              <a:rPr lang="sk-SK" altLang="en-US" sz="2400">
                <a:sym typeface="+mn-ea"/>
              </a:rPr>
              <a:t>astá</a:t>
            </a:r>
            <a:r>
              <a:rPr lang="en-US" sz="2400">
                <a:sym typeface="+mn-ea"/>
              </a:rPr>
              <a:t> o logistick</a:t>
            </a:r>
            <a:r>
              <a:rPr lang="sk-SK" altLang="en-US" sz="2400">
                <a:sym typeface="+mn-ea"/>
              </a:rPr>
              <a:t>ú</a:t>
            </a:r>
            <a:r>
              <a:rPr lang="en-US" sz="2400">
                <a:sym typeface="+mn-ea"/>
              </a:rPr>
              <a:t> spol</a:t>
            </a:r>
            <a:r>
              <a:rPr lang="sk-SK" altLang="en-US" sz="2400">
                <a:sym typeface="+mn-ea"/>
              </a:rPr>
              <a:t>o</a:t>
            </a:r>
            <a:r>
              <a:rPr lang="en-US" sz="2400">
                <a:sym typeface="+mn-ea"/>
              </a:rPr>
              <a:t>čnos</a:t>
            </a:r>
            <a:r>
              <a:rPr lang="sk-SK" altLang="en-US" sz="2400">
                <a:sym typeface="+mn-ea"/>
              </a:rPr>
              <a:t>ť</a:t>
            </a: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Spedition Feico</a:t>
            </a:r>
            <a:r>
              <a:rPr lang="sk-SK" altLang="en-US" sz="2400">
                <a:sym typeface="+mn-ea"/>
              </a:rPr>
              <a:t>.</a:t>
            </a:r>
            <a:r>
              <a:rPr lang="en-US" sz="2400">
                <a:sym typeface="+mn-ea"/>
              </a:rPr>
              <a:t> </a:t>
            </a:r>
            <a:endParaRPr lang="sk-SK" altLang="en-US" sz="240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2"/>
          <p:cNvSpPr>
            <a:spLocks noGrp="1"/>
          </p:cNvSpPr>
          <p:nvPr>
            <p:ph sz="half" idx="1"/>
          </p:nvPr>
        </p:nvSpPr>
        <p:spPr>
          <a:xfrm>
            <a:off x="220980" y="405130"/>
            <a:ext cx="8921115" cy="1446530"/>
          </a:xfrm>
        </p:spPr>
        <p:txBody>
          <a:bodyPr/>
          <a:lstStyle/>
          <a:p>
            <a:pPr marL="0" indent="0">
              <a:buNone/>
            </a:pPr>
            <a:r>
              <a:rPr lang="sk-SK" altLang="en-US" sz="2400">
                <a:sym typeface="+mn-ea"/>
              </a:rPr>
              <a:t>	</a:t>
            </a:r>
            <a:r>
              <a:rPr lang="sk-SK" altLang="en-US" sz="2400">
                <a:solidFill>
                  <a:srgbClr val="FFC000"/>
                </a:solidFill>
                <a:sym typeface="+mn-ea"/>
              </a:rPr>
              <a:t>	</a:t>
            </a:r>
            <a:r>
              <a:rPr lang="sk-SK" altLang="en-US" sz="2400" b="1" i="1">
                <a:solidFill>
                  <a:srgbClr val="FFC000"/>
                </a:solidFill>
                <a:sym typeface="+mn-ea"/>
              </a:rPr>
              <a:t> 1960       		</a:t>
            </a:r>
            <a:r>
              <a:rPr lang="en-US" altLang="en-US" sz="2400" b="1" i="1">
                <a:solidFill>
                  <a:srgbClr val="FFC000"/>
                </a:solidFill>
                <a:sym typeface="+mn-ea"/>
              </a:rPr>
              <a:t>                           </a:t>
            </a:r>
            <a:r>
              <a:rPr lang="sk-SK" altLang="en-US" sz="2400" b="1" i="1">
                <a:solidFill>
                  <a:srgbClr val="FFC000"/>
                </a:solidFill>
                <a:sym typeface="+mn-ea"/>
              </a:rPr>
              <a:t>		2013</a:t>
            </a:r>
          </a:p>
        </p:txBody>
      </p:sp>
      <p:pic>
        <p:nvPicPr>
          <p:cNvPr id="2097166" name="Content Placeholder 4" descr="1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545" y="1205865"/>
            <a:ext cx="4032250" cy="2419350"/>
          </a:xfrm>
          <a:prstGeom prst="rect">
            <a:avLst/>
          </a:prstGeom>
        </p:spPr>
      </p:pic>
      <p:pic>
        <p:nvPicPr>
          <p:cNvPr id="2097167" name="Picture 6" descr="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440" y="1205865"/>
            <a:ext cx="3756660" cy="244665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1265"/>
          <p:cNvSpPr>
            <a:spLocks noGrp="1"/>
          </p:cNvSpPr>
          <p:nvPr>
            <p:ph type="title"/>
          </p:nvPr>
        </p:nvSpPr>
        <p:spPr>
          <a:xfrm>
            <a:off x="457200" y="46990"/>
            <a:ext cx="8229600" cy="858520"/>
          </a:xfrm>
        </p:spPr>
        <p:txBody>
          <a:bodyPr anchor="ctr"/>
          <a:lstStyle/>
          <a:p>
            <a:r>
              <a:rPr sz="3600" b="1" i="1" u="sng">
                <a:solidFill>
                  <a:srgbClr val="0000FF"/>
                </a:solidFill>
                <a:cs typeface="+mj-lt"/>
              </a:rPr>
              <a:t>Náplň praxe</a:t>
            </a:r>
          </a:p>
        </p:txBody>
      </p:sp>
      <p:sp>
        <p:nvSpPr>
          <p:cNvPr id="1048620" name="Text Placeholder 11266"/>
          <p:cNvSpPr>
            <a:spLocks noGrp="1"/>
          </p:cNvSpPr>
          <p:nvPr>
            <p:ph type="body" idx="1"/>
          </p:nvPr>
        </p:nvSpPr>
        <p:spPr>
          <a:xfrm>
            <a:off x="457200" y="1417955"/>
            <a:ext cx="8229600" cy="4525963"/>
          </a:xfrm>
        </p:spPr>
        <p:txBody>
          <a:bodyPr/>
          <a:lstStyle/>
          <a:p>
            <a:r>
              <a:rPr err="1"/>
              <a:t>zí</a:t>
            </a:r>
            <a:r>
              <a:rPr lang="sk-SK" err="1"/>
              <a:t>s</a:t>
            </a:r>
            <a:r>
              <a:rPr err="1"/>
              <a:t>kavanie</a:t>
            </a:r>
            <a:r>
              <a:t> nových informácií v oblasti skladovania</a:t>
            </a:r>
          </a:p>
          <a:p>
            <a:r>
              <a:t>manipulácia s tovarom </a:t>
            </a:r>
          </a:p>
          <a:p>
            <a:r>
              <a:rPr err="1"/>
              <a:t>práca so sytémom podniku Geis</a:t>
            </a:r>
          </a:p>
          <a:p>
            <a:r>
              <a:rPr err="1"/>
              <a:t>pr</a:t>
            </a:r>
            <a:r>
              <a:rPr lang="sk-SK" err="1"/>
              <a:t>i</a:t>
            </a:r>
            <a:r>
              <a:rPr err="1"/>
              <a:t>j</a:t>
            </a:r>
            <a:r>
              <a:rPr lang="sk-SK" err="1"/>
              <a:t>í</a:t>
            </a:r>
            <a:r>
              <a:rPr err="1"/>
              <a:t>manie</a:t>
            </a:r>
            <a:r>
              <a:t> objednávok prepravy</a:t>
            </a:r>
          </a:p>
          <a:p>
            <a:r>
              <a:rPr lang="sk-SK"/>
              <a:t>z</a:t>
            </a:r>
            <a:r>
              <a:t>isťovanie a porovnávanie udávaných rozmerov so skutočnými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4"/>
          <p:cNvSpPr>
            <a:spLocks noGrp="1"/>
          </p:cNvSpPr>
          <p:nvPr>
            <p:ph type="ctrTitle"/>
          </p:nvPr>
        </p:nvSpPr>
        <p:spPr>
          <a:xfrm>
            <a:off x="1143000" y="115570"/>
            <a:ext cx="6858000" cy="1124585"/>
          </a:xfrm>
        </p:spPr>
        <p:txBody>
          <a:bodyPr/>
          <a:lstStyle/>
          <a:p>
            <a:r>
              <a:rPr lang="sk-SK" altLang="en-US" sz="3600" b="1" i="1" u="sng">
                <a:solidFill>
                  <a:srgbClr val="FFC000"/>
                </a:solidFill>
              </a:rPr>
              <a:t>Jednotky vzdelávacích výstupov</a:t>
            </a:r>
          </a:p>
        </p:txBody>
      </p:sp>
      <p:pic>
        <p:nvPicPr>
          <p:cNvPr id="2097168" name="Content Placeholder 7180" descr="64274921_441184343104955_4368534918934822912_n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3190" y="1125855"/>
            <a:ext cx="2724785" cy="3658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9" name="Content Placeholder 9224" descr="64569579_1302017813310262_2866287944434450432_n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847975" y="4107180"/>
            <a:ext cx="3746500" cy="280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0" name="Picture 7182" descr="64495893_446634246137906_8676690848320061440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75" y="1125855"/>
            <a:ext cx="2644140" cy="3525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22" name="Text Box 8"/>
          <p:cNvSpPr txBox="1"/>
          <p:nvPr/>
        </p:nvSpPr>
        <p:spPr>
          <a:xfrm>
            <a:off x="330835" y="5546090"/>
            <a:ext cx="2308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en-US"/>
              <a:t>Príjem tovaru na sklad</a:t>
            </a:r>
          </a:p>
        </p:txBody>
      </p:sp>
      <p:sp>
        <p:nvSpPr>
          <p:cNvPr id="1048623" name="Text Box 9"/>
          <p:cNvSpPr txBox="1"/>
          <p:nvPr/>
        </p:nvSpPr>
        <p:spPr>
          <a:xfrm>
            <a:off x="6781800" y="5730875"/>
            <a:ext cx="1570355" cy="89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en-US"/>
              <a:t>Vyskladnenie tovaru zo skladu</a:t>
            </a:r>
          </a:p>
        </p:txBody>
      </p:sp>
      <p:sp>
        <p:nvSpPr>
          <p:cNvPr id="1048624" name="Text Box 10"/>
          <p:cNvSpPr txBox="1"/>
          <p:nvPr/>
        </p:nvSpPr>
        <p:spPr>
          <a:xfrm>
            <a:off x="3865245" y="2066925"/>
            <a:ext cx="24631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en-US"/>
              <a:t>Kalkulácia nákladov pri tvorbe ceny za prepravu</a:t>
            </a:r>
          </a:p>
        </p:txBody>
      </p:sp>
      <p:cxnSp>
        <p:nvCxnSpPr>
          <p:cNvPr id="3145728" name="Straight Arrow Connector 11"/>
          <p:cNvCxnSpPr>
            <a:cxnSpLocks/>
          </p:cNvCxnSpPr>
          <p:nvPr/>
        </p:nvCxnSpPr>
        <p:spPr>
          <a:xfrm flipH="1" flipV="1">
            <a:off x="2314575" y="4922520"/>
            <a:ext cx="25400" cy="11791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45729" name="Straight Arrow Connector 12"/>
          <p:cNvCxnSpPr>
            <a:cxnSpLocks/>
          </p:cNvCxnSpPr>
          <p:nvPr/>
        </p:nvCxnSpPr>
        <p:spPr>
          <a:xfrm>
            <a:off x="5234940" y="2879725"/>
            <a:ext cx="1270000" cy="171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45730" name="Straight Arrow Connector 13"/>
          <p:cNvCxnSpPr>
            <a:cxnSpLocks/>
          </p:cNvCxnSpPr>
          <p:nvPr/>
        </p:nvCxnSpPr>
        <p:spPr>
          <a:xfrm flipH="1" flipV="1">
            <a:off x="6781800" y="5334000"/>
            <a:ext cx="805180" cy="406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9600" cy="1143000"/>
          </a:xfrm>
        </p:spPr>
        <p:txBody>
          <a:bodyPr/>
          <a:lstStyle/>
          <a:p>
            <a:r>
              <a:rPr lang="sk-SK" altLang="en-US" sz="3600" b="1" i="1" u="sng">
                <a:solidFill>
                  <a:srgbClr val="0000FF"/>
                </a:solidFill>
                <a:latin typeface="+mn-lt"/>
                <a:cs typeface="+mn-lt"/>
              </a:rPr>
              <a:t>Raaltrans</a:t>
            </a:r>
          </a:p>
        </p:txBody>
      </p:sp>
      <p:sp>
        <p:nvSpPr>
          <p:cNvPr id="1048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905"/>
            <a:ext cx="8229600" cy="2245360"/>
          </a:xfrm>
        </p:spPr>
        <p:txBody>
          <a:bodyPr/>
          <a:lstStyle/>
          <a:p>
            <a:r>
              <a:rPr lang="en-US"/>
              <a:t> databan</a:t>
            </a:r>
            <a:r>
              <a:rPr lang="sk-SK" altLang="en-US"/>
              <a:t>ka</a:t>
            </a:r>
            <a:r>
              <a:rPr lang="en-US"/>
              <a:t> ponúk prepráv a voľných vozidiel</a:t>
            </a:r>
            <a:r>
              <a:rPr lang="sk-SK" altLang="en-US"/>
              <a:t>. </a:t>
            </a:r>
            <a:r>
              <a:rPr lang="en-US"/>
              <a:t>Ten zahŕňa celý rad moderných funkcií na podporu práce dispečerov a disponentov prepravy.</a:t>
            </a:r>
          </a:p>
        </p:txBody>
      </p:sp>
      <p:pic>
        <p:nvPicPr>
          <p:cNvPr id="2097171" name="Content Placeholder 7176" descr="64531742_438971920216552_501973151668764672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9195" y="2947035"/>
            <a:ext cx="4032250" cy="302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2" name="Picture 8196" descr="64263336_471687516760564_8697562383628894208_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16948"/>
            <a:ext cx="3886200" cy="3294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Prezentácia na obrazovke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SimSun</vt:lpstr>
      <vt:lpstr>Arial</vt:lpstr>
      <vt:lpstr>Arial Unicode MS</vt:lpstr>
      <vt:lpstr>Traditional Arabic</vt:lpstr>
      <vt:lpstr>Wingdings</vt:lpstr>
      <vt:lpstr>Blue Waves</vt:lpstr>
      <vt:lpstr>Stáž Česká republika</vt:lpstr>
      <vt:lpstr>Prezentácia programu PowerPoint</vt:lpstr>
      <vt:lpstr>V odbornej stáže vo firme GEIS CARGO sme sa zúčastnili: </vt:lpstr>
      <vt:lpstr>O firme Geis</vt:lpstr>
      <vt:lpstr>História firmy</vt:lpstr>
      <vt:lpstr>Prezentácia programu PowerPoint</vt:lpstr>
      <vt:lpstr>Náplň praxe</vt:lpstr>
      <vt:lpstr>Jednotky vzdelávacích výstupov</vt:lpstr>
      <vt:lpstr>Raaltrans</vt:lpstr>
      <vt:lpstr>Rollkarta</vt:lpstr>
      <vt:lpstr>Reklamácia</vt:lpstr>
      <vt:lpstr>Výhody          a                nevýhody</vt:lpstr>
      <vt:lpstr>Prezentácia programu PowerPoint</vt:lpstr>
      <vt:lpstr>Čo sme získali...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Karlík</dc:creator>
  <cp:lastModifiedBy>mercellova</cp:lastModifiedBy>
  <cp:revision>1</cp:revision>
  <dcterms:created xsi:type="dcterms:W3CDTF">2019-06-17T10:40:34Z</dcterms:created>
  <dcterms:modified xsi:type="dcterms:W3CDTF">2019-10-16T14:44:07Z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1033-11.2.0.8970</vt:lpwstr>
  </property>
</Properties>
</file>