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57" r:id="rId3"/>
    <p:sldId id="260" r:id="rId4"/>
    <p:sldId id="261" r:id="rId5"/>
    <p:sldId id="262" r:id="rId6"/>
    <p:sldId id="263" r:id="rId7"/>
    <p:sldId id="264" r:id="rId8"/>
    <p:sldId id="269" r:id="rId9"/>
    <p:sldId id="265" r:id="rId10"/>
    <p:sldId id="267" r:id="rId11"/>
    <p:sldId id="268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9" r:id="rId20"/>
    <p:sldId id="280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Štýl s motívom 1 - zvýrazneni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Bez štýlu, bez mrie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961" autoAdjust="0"/>
  </p:normalViewPr>
  <p:slideViewPr>
    <p:cSldViewPr>
      <p:cViewPr varScale="1">
        <p:scale>
          <a:sx n="70" d="100"/>
          <a:sy n="70" d="100"/>
        </p:scale>
        <p:origin x="138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843F040A-EBCC-4779-906B-835E0449B254}" type="datetimeFigureOut">
              <a:rPr lang="ru-RU" smtClean="0"/>
              <a:t>22.03.2021</a:t>
            </a:fld>
            <a:endParaRPr lang="ru-RU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A9E8420-D4D0-4B3A-A834-8EF7D91F004D}" type="slidenum">
              <a:rPr lang="ru-RU" smtClean="0"/>
              <a:t>‹#›</a:t>
            </a:fld>
            <a:endParaRPr lang="ru-RU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F040A-EBCC-4779-906B-835E0449B254}" type="datetimeFigureOut">
              <a:rPr lang="ru-RU" smtClean="0"/>
              <a:t>22.03.2021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E8420-D4D0-4B3A-A834-8EF7D91F004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F040A-EBCC-4779-906B-835E0449B254}" type="datetimeFigureOut">
              <a:rPr lang="ru-RU" smtClean="0"/>
              <a:t>22.03.2021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E8420-D4D0-4B3A-A834-8EF7D91F004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F040A-EBCC-4779-906B-835E0449B254}" type="datetimeFigureOut">
              <a:rPr lang="ru-RU" smtClean="0"/>
              <a:t>22.03.2021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E8420-D4D0-4B3A-A834-8EF7D91F004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F040A-EBCC-4779-906B-835E0449B254}" type="datetimeFigureOut">
              <a:rPr lang="ru-RU" smtClean="0"/>
              <a:t>22.03.2021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E8420-D4D0-4B3A-A834-8EF7D91F004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F040A-EBCC-4779-906B-835E0449B254}" type="datetimeFigureOut">
              <a:rPr lang="ru-RU" smtClean="0"/>
              <a:t>22.03.2021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E8420-D4D0-4B3A-A834-8EF7D91F004D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F040A-EBCC-4779-906B-835E0449B254}" type="datetimeFigureOut">
              <a:rPr lang="ru-RU" smtClean="0"/>
              <a:t>22.03.2021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E8420-D4D0-4B3A-A834-8EF7D91F004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F040A-EBCC-4779-906B-835E0449B254}" type="datetimeFigureOut">
              <a:rPr lang="ru-RU" smtClean="0"/>
              <a:t>22.03.2021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E8420-D4D0-4B3A-A834-8EF7D91F004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F040A-EBCC-4779-906B-835E0449B254}" type="datetimeFigureOut">
              <a:rPr lang="ru-RU" smtClean="0"/>
              <a:t>22.03.2021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E8420-D4D0-4B3A-A834-8EF7D91F004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F040A-EBCC-4779-906B-835E0449B254}" type="datetimeFigureOut">
              <a:rPr lang="ru-RU" smtClean="0"/>
              <a:t>22.03.2021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E8420-D4D0-4B3A-A834-8EF7D91F004D}" type="slidenum">
              <a:rPr lang="ru-RU" smtClean="0"/>
              <a:t>‹#›</a:t>
            </a:fld>
            <a:endParaRPr lang="ru-RU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F040A-EBCC-4779-906B-835E0449B254}" type="datetimeFigureOut">
              <a:rPr lang="ru-RU" smtClean="0"/>
              <a:t>22.03.2021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E8420-D4D0-4B3A-A834-8EF7D91F004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843F040A-EBCC-4779-906B-835E0449B254}" type="datetimeFigureOut">
              <a:rPr lang="ru-RU" smtClean="0"/>
              <a:t>22.03.2021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CA9E8420-D4D0-4B3A-A834-8EF7D91F004D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" Target="slide1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 err="1" smtClean="0"/>
              <a:t>Jedálniček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sz="2000" dirty="0" smtClean="0"/>
              <a:t>Zelená škola</a:t>
            </a:r>
            <a:endParaRPr lang="ru-RU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 smtClean="0"/>
              <a:t>Miriam </a:t>
            </a:r>
            <a:r>
              <a:rPr lang="sk-SK" dirty="0" err="1" smtClean="0"/>
              <a:t>Styrančáková</a:t>
            </a:r>
            <a:r>
              <a:rPr lang="sk-SK" dirty="0" smtClean="0"/>
              <a:t> 9.B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6738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755576" y="692696"/>
            <a:ext cx="7312658" cy="745152"/>
          </a:xfrm>
        </p:spPr>
        <p:txBody>
          <a:bodyPr>
            <a:normAutofit fontScale="90000"/>
          </a:bodyPr>
          <a:lstStyle/>
          <a:p>
            <a:r>
              <a:rPr lang="sk-SK" dirty="0" smtClean="0"/>
              <a:t>Ako šetriť energiu s potravinami </a:t>
            </a:r>
            <a:endParaRPr lang="ru-RU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683568" y="1484784"/>
            <a:ext cx="7920880" cy="4896544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sk-SK" sz="2200" b="1" dirty="0" smtClean="0"/>
              <a:t>Varenie</a:t>
            </a:r>
            <a:r>
              <a:rPr lang="sk-SK" sz="2000" dirty="0" smtClean="0"/>
              <a:t>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k-SK" sz="1800" dirty="0" smtClean="0"/>
              <a:t>Použiť </a:t>
            </a:r>
            <a:r>
              <a:rPr lang="sk-SK" sz="1800" dirty="0"/>
              <a:t>pokrievku na hrniec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k-SK" sz="1800" dirty="0" smtClean="0"/>
              <a:t>Pri </a:t>
            </a:r>
            <a:r>
              <a:rPr lang="sk-SK" sz="1800" dirty="0" err="1"/>
              <a:t>scedzení</a:t>
            </a:r>
            <a:r>
              <a:rPr lang="sk-SK" sz="1800" dirty="0"/>
              <a:t> zeleniny vodu </a:t>
            </a:r>
            <a:r>
              <a:rPr lang="sk-SK" sz="1800" dirty="0" err="1"/>
              <a:t>zachytit</a:t>
            </a:r>
            <a:r>
              <a:rPr lang="sk-SK" sz="1800" dirty="0"/>
              <a:t> do nádoby a použiť na ďalšiu surovinu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k-SK" sz="1800" dirty="0" smtClean="0"/>
              <a:t>Použiť pokrievku na hrniec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k-SK" sz="1800" dirty="0" smtClean="0"/>
              <a:t>Zopár minút pred varením vypneme plyn a dovaríme v teple v hrnci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k-SK" sz="1800" dirty="0" smtClean="0"/>
              <a:t>Variť z toho čo máme doma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k-SK" sz="1800" dirty="0" smtClean="0"/>
              <a:t>Rúru využiť na viac pokrmov </a:t>
            </a:r>
          </a:p>
          <a:p>
            <a:pPr marL="68580" indent="0">
              <a:buNone/>
            </a:pPr>
            <a:r>
              <a:rPr lang="sk-SK" sz="2000" b="1" dirty="0" smtClean="0"/>
              <a:t>Potraviny:</a:t>
            </a:r>
            <a:r>
              <a:rPr lang="sk-SK" sz="2000" dirty="0" smtClean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k-SK" sz="1800" dirty="0" smtClean="0"/>
              <a:t>Zeleninu pestovať doma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k-SK" sz="1800" dirty="0" smtClean="0"/>
              <a:t>Polievať z dažďovej vody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k-SK" sz="1800" dirty="0" smtClean="0"/>
              <a:t>Používať kompost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k-SK" sz="1800" dirty="0" smtClean="0"/>
              <a:t>Neumývať pod tečúcou vodou </a:t>
            </a:r>
          </a:p>
        </p:txBody>
      </p:sp>
    </p:spTree>
    <p:extLst>
      <p:ext uri="{BB962C8B-B14F-4D97-AF65-F5344CB8AC3E}">
        <p14:creationId xmlns:p14="http://schemas.microsoft.com/office/powerpoint/2010/main" val="2031524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5576" y="692696"/>
            <a:ext cx="7384666" cy="673144"/>
          </a:xfrm>
        </p:spPr>
        <p:txBody>
          <a:bodyPr>
            <a:normAutofit fontScale="90000"/>
          </a:bodyPr>
          <a:lstStyle/>
          <a:p>
            <a:r>
              <a:rPr lang="sk-SK" dirty="0" smtClean="0"/>
              <a:t>Geografia </a:t>
            </a:r>
            <a:endParaRPr lang="ru-RU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683568" y="1412776"/>
            <a:ext cx="7848872" cy="4968552"/>
          </a:xfr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Blip>
                <a:blip r:embed="rId2"/>
              </a:buBlip>
            </a:pPr>
            <a:r>
              <a:rPr lang="sk-SK" sz="2000" b="1" dirty="0" smtClean="0">
                <a:solidFill>
                  <a:schemeClr val="tx2"/>
                </a:solidFill>
              </a:rPr>
              <a:t>Slovensko-</a:t>
            </a:r>
            <a:r>
              <a:rPr lang="sk-SK" sz="2000" dirty="0" smtClean="0">
                <a:solidFill>
                  <a:schemeClr val="tx2"/>
                </a:solidFill>
              </a:rPr>
              <a:t> </a:t>
            </a:r>
            <a:r>
              <a:rPr lang="sk-SK" sz="1700" dirty="0" smtClean="0">
                <a:solidFill>
                  <a:schemeClr val="tx2"/>
                </a:solidFill>
              </a:rPr>
              <a:t>múka, vajce, med, maslo, jablko, kura, mrkva, petržlen, rezance, </a:t>
            </a:r>
            <a:r>
              <a:rPr lang="sk-SK" sz="1700" dirty="0" err="1" smtClean="0">
                <a:solidFill>
                  <a:schemeClr val="tx2"/>
                </a:solidFill>
              </a:rPr>
              <a:t>tofu</a:t>
            </a:r>
            <a:r>
              <a:rPr lang="sk-SK" sz="1700" dirty="0" smtClean="0">
                <a:solidFill>
                  <a:schemeClr val="tx2"/>
                </a:solidFill>
              </a:rPr>
              <a:t>, </a:t>
            </a:r>
          </a:p>
          <a:p>
            <a:pPr>
              <a:buBlip>
                <a:blip r:embed="rId2"/>
              </a:buBlip>
            </a:pPr>
            <a:r>
              <a:rPr lang="sk-SK" sz="1700" b="1" dirty="0" smtClean="0">
                <a:solidFill>
                  <a:schemeClr val="tx2"/>
                </a:solidFill>
              </a:rPr>
              <a:t>Taliansko-</a:t>
            </a:r>
            <a:r>
              <a:rPr lang="sk-SK" sz="1700" dirty="0" smtClean="0">
                <a:solidFill>
                  <a:schemeClr val="tx2"/>
                </a:solidFill>
              </a:rPr>
              <a:t> zeler, </a:t>
            </a:r>
            <a:r>
              <a:rPr lang="sk-SK" sz="1700" dirty="0" err="1" smtClean="0">
                <a:solidFill>
                  <a:schemeClr val="tx2"/>
                </a:solidFill>
              </a:rPr>
              <a:t>ricotta</a:t>
            </a:r>
            <a:r>
              <a:rPr lang="sk-SK" sz="1700" dirty="0" smtClean="0">
                <a:solidFill>
                  <a:schemeClr val="tx2"/>
                </a:solidFill>
              </a:rPr>
              <a:t>, soľ, </a:t>
            </a:r>
            <a:r>
              <a:rPr lang="sk-SK" sz="1700" dirty="0" err="1" smtClean="0">
                <a:solidFill>
                  <a:schemeClr val="tx2"/>
                </a:solidFill>
              </a:rPr>
              <a:t>batát</a:t>
            </a:r>
            <a:endParaRPr lang="sk-SK" sz="1700" dirty="0" smtClean="0">
              <a:solidFill>
                <a:schemeClr val="tx2"/>
              </a:solidFill>
            </a:endParaRPr>
          </a:p>
          <a:p>
            <a:pPr>
              <a:buBlip>
                <a:blip r:embed="rId2"/>
              </a:buBlip>
            </a:pPr>
            <a:r>
              <a:rPr lang="sk-SK" sz="1700" b="1" dirty="0" smtClean="0">
                <a:solidFill>
                  <a:schemeClr val="tx2"/>
                </a:solidFill>
              </a:rPr>
              <a:t>Španielsko- </a:t>
            </a:r>
            <a:r>
              <a:rPr lang="sk-SK" sz="1700" dirty="0" smtClean="0">
                <a:solidFill>
                  <a:schemeClr val="tx2"/>
                </a:solidFill>
              </a:rPr>
              <a:t>banán, mango, citróny</a:t>
            </a:r>
          </a:p>
          <a:p>
            <a:pPr>
              <a:buBlip>
                <a:blip r:embed="rId2"/>
              </a:buBlip>
            </a:pPr>
            <a:r>
              <a:rPr lang="sk-SK" sz="1700" b="1" dirty="0" smtClean="0">
                <a:solidFill>
                  <a:schemeClr val="tx2"/>
                </a:solidFill>
              </a:rPr>
              <a:t>Holandsko- </a:t>
            </a:r>
            <a:r>
              <a:rPr lang="sk-SK" sz="1700" dirty="0" err="1" smtClean="0">
                <a:solidFill>
                  <a:schemeClr val="tx2"/>
                </a:solidFill>
              </a:rPr>
              <a:t>arašídové</a:t>
            </a:r>
            <a:r>
              <a:rPr lang="sk-SK" sz="1700" dirty="0" smtClean="0">
                <a:solidFill>
                  <a:schemeClr val="tx2"/>
                </a:solidFill>
              </a:rPr>
              <a:t> </a:t>
            </a:r>
            <a:r>
              <a:rPr lang="sk-SK" sz="1700" dirty="0" err="1" smtClean="0">
                <a:solidFill>
                  <a:schemeClr val="tx2"/>
                </a:solidFill>
              </a:rPr>
              <a:t>máslo,brokolica</a:t>
            </a:r>
            <a:endParaRPr lang="sk-SK" sz="1700" dirty="0" smtClean="0">
              <a:solidFill>
                <a:schemeClr val="tx2"/>
              </a:solidFill>
            </a:endParaRPr>
          </a:p>
          <a:p>
            <a:pPr>
              <a:buBlip>
                <a:blip r:embed="rId2"/>
              </a:buBlip>
            </a:pPr>
            <a:r>
              <a:rPr lang="sk-SK" sz="1700" b="1" dirty="0" smtClean="0">
                <a:solidFill>
                  <a:schemeClr val="tx2"/>
                </a:solidFill>
              </a:rPr>
              <a:t>Nemecko- </a:t>
            </a:r>
            <a:r>
              <a:rPr lang="sk-SK" sz="1700" dirty="0" smtClean="0">
                <a:solidFill>
                  <a:schemeClr val="tx2"/>
                </a:solidFill>
              </a:rPr>
              <a:t>mrazené ovocie, čokoláda</a:t>
            </a:r>
          </a:p>
          <a:p>
            <a:pPr>
              <a:buBlip>
                <a:blip r:embed="rId2"/>
              </a:buBlip>
            </a:pPr>
            <a:r>
              <a:rPr lang="sk-SK" sz="1700" b="1" dirty="0" smtClean="0">
                <a:solidFill>
                  <a:schemeClr val="tx2"/>
                </a:solidFill>
              </a:rPr>
              <a:t>Argentína- </a:t>
            </a:r>
            <a:r>
              <a:rPr lang="sk-SK" sz="1700" dirty="0" err="1" smtClean="0">
                <a:solidFill>
                  <a:schemeClr val="tx2"/>
                </a:solidFill>
              </a:rPr>
              <a:t>chia</a:t>
            </a:r>
            <a:r>
              <a:rPr lang="sk-SK" sz="1700" dirty="0" smtClean="0">
                <a:solidFill>
                  <a:schemeClr val="tx2"/>
                </a:solidFill>
              </a:rPr>
              <a:t> </a:t>
            </a:r>
            <a:r>
              <a:rPr lang="sk-SK" sz="1700" dirty="0" err="1" smtClean="0">
                <a:solidFill>
                  <a:schemeClr val="tx2"/>
                </a:solidFill>
              </a:rPr>
              <a:t>semienka,quinoa</a:t>
            </a:r>
            <a:endParaRPr lang="sk-SK" sz="1700" dirty="0" smtClean="0">
              <a:solidFill>
                <a:schemeClr val="tx2"/>
              </a:solidFill>
            </a:endParaRPr>
          </a:p>
          <a:p>
            <a:pPr>
              <a:buBlip>
                <a:blip r:embed="rId2"/>
              </a:buBlip>
            </a:pPr>
            <a:r>
              <a:rPr lang="sk-SK" sz="1700" b="1" dirty="0" smtClean="0">
                <a:solidFill>
                  <a:schemeClr val="tx2"/>
                </a:solidFill>
              </a:rPr>
              <a:t>Brazília- </a:t>
            </a:r>
            <a:r>
              <a:rPr lang="sk-SK" sz="1700" dirty="0" smtClean="0">
                <a:solidFill>
                  <a:schemeClr val="tx2"/>
                </a:solidFill>
              </a:rPr>
              <a:t>Para orech </a:t>
            </a:r>
          </a:p>
          <a:p>
            <a:pPr>
              <a:buBlip>
                <a:blip r:embed="rId2"/>
              </a:buBlip>
            </a:pPr>
            <a:r>
              <a:rPr lang="sk-SK" sz="1700" b="1" dirty="0" smtClean="0">
                <a:solidFill>
                  <a:schemeClr val="tx2"/>
                </a:solidFill>
              </a:rPr>
              <a:t>Filipíny- </a:t>
            </a:r>
            <a:r>
              <a:rPr lang="sk-SK" sz="1700" dirty="0" smtClean="0">
                <a:solidFill>
                  <a:schemeClr val="tx2"/>
                </a:solidFill>
              </a:rPr>
              <a:t>Kokosový olej </a:t>
            </a:r>
          </a:p>
          <a:p>
            <a:pPr>
              <a:buBlip>
                <a:blip r:embed="rId2"/>
              </a:buBlip>
            </a:pPr>
            <a:r>
              <a:rPr lang="sk-SK" sz="1700" b="1" dirty="0" smtClean="0">
                <a:solidFill>
                  <a:schemeClr val="tx2"/>
                </a:solidFill>
              </a:rPr>
              <a:t>Srí Lanka- </a:t>
            </a:r>
            <a:r>
              <a:rPr lang="sk-SK" sz="1700" dirty="0" smtClean="0">
                <a:solidFill>
                  <a:schemeClr val="tx2"/>
                </a:solidFill>
              </a:rPr>
              <a:t>škorica</a:t>
            </a:r>
          </a:p>
          <a:p>
            <a:pPr>
              <a:buBlip>
                <a:blip r:embed="rId2"/>
              </a:buBlip>
            </a:pPr>
            <a:r>
              <a:rPr lang="sk-SK" sz="1700" b="1" dirty="0" smtClean="0">
                <a:solidFill>
                  <a:schemeClr val="tx2"/>
                </a:solidFill>
              </a:rPr>
              <a:t>Japonsko- </a:t>
            </a:r>
            <a:r>
              <a:rPr lang="sk-SK" sz="1700" dirty="0" smtClean="0">
                <a:solidFill>
                  <a:schemeClr val="tx2"/>
                </a:solidFill>
              </a:rPr>
              <a:t>soba rezance </a:t>
            </a:r>
          </a:p>
          <a:p>
            <a:pPr>
              <a:buBlip>
                <a:blip r:embed="rId2"/>
              </a:buBlip>
            </a:pPr>
            <a:r>
              <a:rPr lang="sk-SK" sz="1700" b="1" dirty="0" smtClean="0">
                <a:solidFill>
                  <a:schemeClr val="tx2"/>
                </a:solidFill>
              </a:rPr>
              <a:t>India- </a:t>
            </a:r>
            <a:r>
              <a:rPr lang="sk-SK" sz="1700" dirty="0" err="1" smtClean="0">
                <a:solidFill>
                  <a:schemeClr val="tx2"/>
                </a:solidFill>
              </a:rPr>
              <a:t>kurkuma</a:t>
            </a:r>
            <a:endParaRPr lang="sk-SK" sz="1700" dirty="0" smtClean="0">
              <a:solidFill>
                <a:schemeClr val="tx2"/>
              </a:solidFill>
            </a:endParaRPr>
          </a:p>
          <a:p>
            <a:pPr>
              <a:buBlip>
                <a:blip r:embed="rId2"/>
              </a:buBlip>
            </a:pPr>
            <a:r>
              <a:rPr lang="sk-SK" sz="1700" b="1" dirty="0" smtClean="0">
                <a:solidFill>
                  <a:schemeClr val="tx2"/>
                </a:solidFill>
              </a:rPr>
              <a:t>Island- </a:t>
            </a:r>
            <a:r>
              <a:rPr lang="sk-SK" sz="1700" dirty="0" err="1" smtClean="0">
                <a:solidFill>
                  <a:schemeClr val="tx2"/>
                </a:solidFill>
              </a:rPr>
              <a:t>Skyr</a:t>
            </a:r>
            <a:endParaRPr lang="ru-RU" sz="1700" b="1" dirty="0">
              <a:solidFill>
                <a:schemeClr val="tx2"/>
              </a:solidFill>
            </a:endParaRPr>
          </a:p>
        </p:txBody>
      </p:sp>
      <p:sp>
        <p:nvSpPr>
          <p:cNvPr id="8" name="Zástupný symbol obsahu 2"/>
          <p:cNvSpPr txBox="1">
            <a:spLocks/>
          </p:cNvSpPr>
          <p:nvPr/>
        </p:nvSpPr>
        <p:spPr>
          <a:xfrm>
            <a:off x="755576" y="1484784"/>
            <a:ext cx="7848872" cy="496855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 2" pitchFamily="18" charset="2"/>
              <a:buBlip>
                <a:blip r:embed="rId2"/>
              </a:buBlip>
            </a:pPr>
            <a:r>
              <a:rPr lang="sk-SK" sz="2000" b="1" dirty="0" smtClean="0">
                <a:solidFill>
                  <a:schemeClr val="tx2"/>
                </a:solidFill>
              </a:rPr>
              <a:t>Slovensko-</a:t>
            </a:r>
            <a:r>
              <a:rPr lang="sk-SK" sz="2000" dirty="0" smtClean="0">
                <a:solidFill>
                  <a:schemeClr val="tx2"/>
                </a:solidFill>
              </a:rPr>
              <a:t> </a:t>
            </a:r>
            <a:r>
              <a:rPr lang="sk-SK" sz="1700" dirty="0" smtClean="0">
                <a:solidFill>
                  <a:schemeClr val="tx2"/>
                </a:solidFill>
              </a:rPr>
              <a:t>múka, vajce, med, maslo, jablko, kura, mrkva, petržlen, rezance, </a:t>
            </a:r>
            <a:r>
              <a:rPr lang="sk-SK" sz="1700" dirty="0" err="1" smtClean="0">
                <a:solidFill>
                  <a:schemeClr val="tx2"/>
                </a:solidFill>
              </a:rPr>
              <a:t>tofu</a:t>
            </a:r>
            <a:r>
              <a:rPr lang="sk-SK" sz="1700" dirty="0" smtClean="0">
                <a:solidFill>
                  <a:schemeClr val="tx2"/>
                </a:solidFill>
              </a:rPr>
              <a:t>, </a:t>
            </a:r>
          </a:p>
          <a:p>
            <a:pPr>
              <a:buFont typeface="Wingdings 2" pitchFamily="18" charset="2"/>
              <a:buBlip>
                <a:blip r:embed="rId2"/>
              </a:buBlip>
            </a:pPr>
            <a:r>
              <a:rPr lang="sk-SK" sz="1700" b="1" dirty="0" smtClean="0">
                <a:solidFill>
                  <a:schemeClr val="tx2"/>
                </a:solidFill>
              </a:rPr>
              <a:t>Taliansko-</a:t>
            </a:r>
            <a:r>
              <a:rPr lang="sk-SK" sz="1700" dirty="0" smtClean="0">
                <a:solidFill>
                  <a:schemeClr val="tx2"/>
                </a:solidFill>
              </a:rPr>
              <a:t> zeler, </a:t>
            </a:r>
            <a:r>
              <a:rPr lang="sk-SK" sz="1700" dirty="0" err="1" smtClean="0">
                <a:solidFill>
                  <a:schemeClr val="tx2"/>
                </a:solidFill>
              </a:rPr>
              <a:t>ricotta</a:t>
            </a:r>
            <a:r>
              <a:rPr lang="sk-SK" sz="1700" dirty="0" smtClean="0">
                <a:solidFill>
                  <a:schemeClr val="tx2"/>
                </a:solidFill>
              </a:rPr>
              <a:t>, soľ, </a:t>
            </a:r>
            <a:r>
              <a:rPr lang="sk-SK" sz="1700" dirty="0" err="1" smtClean="0">
                <a:solidFill>
                  <a:schemeClr val="tx2"/>
                </a:solidFill>
              </a:rPr>
              <a:t>batát</a:t>
            </a:r>
            <a:endParaRPr lang="sk-SK" sz="1700" dirty="0" smtClean="0">
              <a:solidFill>
                <a:schemeClr val="tx2"/>
              </a:solidFill>
            </a:endParaRPr>
          </a:p>
          <a:p>
            <a:pPr>
              <a:buFont typeface="Wingdings 2" pitchFamily="18" charset="2"/>
              <a:buBlip>
                <a:blip r:embed="rId2"/>
              </a:buBlip>
            </a:pPr>
            <a:r>
              <a:rPr lang="sk-SK" sz="1700" b="1" dirty="0" smtClean="0">
                <a:solidFill>
                  <a:schemeClr val="tx2"/>
                </a:solidFill>
              </a:rPr>
              <a:t>Španielsko- </a:t>
            </a:r>
            <a:r>
              <a:rPr lang="sk-SK" sz="1700" dirty="0" smtClean="0">
                <a:solidFill>
                  <a:schemeClr val="tx2"/>
                </a:solidFill>
              </a:rPr>
              <a:t>banán, mango, citróny</a:t>
            </a:r>
          </a:p>
          <a:p>
            <a:pPr>
              <a:buFont typeface="Wingdings 2" pitchFamily="18" charset="2"/>
              <a:buBlip>
                <a:blip r:embed="rId2"/>
              </a:buBlip>
            </a:pPr>
            <a:r>
              <a:rPr lang="sk-SK" sz="1700" b="1" dirty="0" smtClean="0">
                <a:solidFill>
                  <a:schemeClr val="tx2"/>
                </a:solidFill>
              </a:rPr>
              <a:t>Holandsko- </a:t>
            </a:r>
            <a:r>
              <a:rPr lang="sk-SK" sz="1700" dirty="0" err="1" smtClean="0">
                <a:solidFill>
                  <a:schemeClr val="tx2"/>
                </a:solidFill>
              </a:rPr>
              <a:t>arašídové</a:t>
            </a:r>
            <a:r>
              <a:rPr lang="sk-SK" sz="1700" dirty="0" smtClean="0">
                <a:solidFill>
                  <a:schemeClr val="tx2"/>
                </a:solidFill>
              </a:rPr>
              <a:t> </a:t>
            </a:r>
            <a:r>
              <a:rPr lang="sk-SK" sz="1700" dirty="0" err="1" smtClean="0">
                <a:solidFill>
                  <a:schemeClr val="tx2"/>
                </a:solidFill>
              </a:rPr>
              <a:t>máslo,brokolica</a:t>
            </a:r>
            <a:endParaRPr lang="sk-SK" sz="1700" dirty="0" smtClean="0">
              <a:solidFill>
                <a:schemeClr val="tx2"/>
              </a:solidFill>
            </a:endParaRPr>
          </a:p>
          <a:p>
            <a:pPr>
              <a:buFont typeface="Wingdings 2" pitchFamily="18" charset="2"/>
              <a:buBlip>
                <a:blip r:embed="rId2"/>
              </a:buBlip>
            </a:pPr>
            <a:r>
              <a:rPr lang="sk-SK" sz="1700" b="1" dirty="0" smtClean="0">
                <a:solidFill>
                  <a:schemeClr val="tx2"/>
                </a:solidFill>
              </a:rPr>
              <a:t>Nemecko- </a:t>
            </a:r>
            <a:r>
              <a:rPr lang="sk-SK" sz="1700" dirty="0" smtClean="0">
                <a:solidFill>
                  <a:schemeClr val="tx2"/>
                </a:solidFill>
              </a:rPr>
              <a:t>mrazené ovocie, čokoláda</a:t>
            </a:r>
          </a:p>
          <a:p>
            <a:pPr>
              <a:buFont typeface="Wingdings 2" pitchFamily="18" charset="2"/>
              <a:buBlip>
                <a:blip r:embed="rId2"/>
              </a:buBlip>
            </a:pPr>
            <a:r>
              <a:rPr lang="sk-SK" sz="1700" b="1" dirty="0" smtClean="0">
                <a:solidFill>
                  <a:schemeClr val="tx2"/>
                </a:solidFill>
              </a:rPr>
              <a:t>Argentína- </a:t>
            </a:r>
            <a:r>
              <a:rPr lang="sk-SK" sz="1700" dirty="0" err="1" smtClean="0">
                <a:solidFill>
                  <a:schemeClr val="tx2"/>
                </a:solidFill>
              </a:rPr>
              <a:t>chia</a:t>
            </a:r>
            <a:r>
              <a:rPr lang="sk-SK" sz="1700" dirty="0" smtClean="0">
                <a:solidFill>
                  <a:schemeClr val="tx2"/>
                </a:solidFill>
              </a:rPr>
              <a:t> </a:t>
            </a:r>
            <a:r>
              <a:rPr lang="sk-SK" sz="1700" dirty="0" err="1" smtClean="0">
                <a:solidFill>
                  <a:schemeClr val="tx2"/>
                </a:solidFill>
              </a:rPr>
              <a:t>semienka,quinoa</a:t>
            </a:r>
            <a:endParaRPr lang="sk-SK" sz="1700" dirty="0" smtClean="0">
              <a:solidFill>
                <a:schemeClr val="tx2"/>
              </a:solidFill>
            </a:endParaRPr>
          </a:p>
          <a:p>
            <a:pPr>
              <a:buFont typeface="Wingdings 2" pitchFamily="18" charset="2"/>
              <a:buBlip>
                <a:blip r:embed="rId2"/>
              </a:buBlip>
            </a:pPr>
            <a:r>
              <a:rPr lang="sk-SK" sz="1700" b="1" dirty="0" smtClean="0">
                <a:solidFill>
                  <a:schemeClr val="tx2"/>
                </a:solidFill>
              </a:rPr>
              <a:t>Brazília- </a:t>
            </a:r>
            <a:r>
              <a:rPr lang="sk-SK" sz="1700" dirty="0" smtClean="0">
                <a:solidFill>
                  <a:schemeClr val="tx2"/>
                </a:solidFill>
              </a:rPr>
              <a:t>Para orech </a:t>
            </a:r>
          </a:p>
          <a:p>
            <a:pPr>
              <a:buFont typeface="Wingdings 2" pitchFamily="18" charset="2"/>
              <a:buBlip>
                <a:blip r:embed="rId2"/>
              </a:buBlip>
            </a:pPr>
            <a:r>
              <a:rPr lang="sk-SK" sz="1700" b="1" dirty="0" smtClean="0">
                <a:solidFill>
                  <a:schemeClr val="tx2"/>
                </a:solidFill>
              </a:rPr>
              <a:t>Filipíny- </a:t>
            </a:r>
            <a:r>
              <a:rPr lang="sk-SK" sz="1700" dirty="0" smtClean="0">
                <a:solidFill>
                  <a:schemeClr val="tx2"/>
                </a:solidFill>
              </a:rPr>
              <a:t>Kokosový olej </a:t>
            </a:r>
          </a:p>
          <a:p>
            <a:pPr>
              <a:buFont typeface="Wingdings 2" pitchFamily="18" charset="2"/>
              <a:buBlip>
                <a:blip r:embed="rId2"/>
              </a:buBlip>
            </a:pPr>
            <a:r>
              <a:rPr lang="sk-SK" sz="1700" b="1" dirty="0" smtClean="0">
                <a:solidFill>
                  <a:schemeClr val="tx2"/>
                </a:solidFill>
              </a:rPr>
              <a:t>Srí Lanka- </a:t>
            </a:r>
            <a:r>
              <a:rPr lang="sk-SK" sz="1700" dirty="0" smtClean="0">
                <a:solidFill>
                  <a:schemeClr val="tx2"/>
                </a:solidFill>
              </a:rPr>
              <a:t>škorica</a:t>
            </a:r>
          </a:p>
          <a:p>
            <a:pPr>
              <a:buFont typeface="Wingdings 2" pitchFamily="18" charset="2"/>
              <a:buBlip>
                <a:blip r:embed="rId2"/>
              </a:buBlip>
            </a:pPr>
            <a:r>
              <a:rPr lang="sk-SK" sz="1700" b="1" dirty="0" smtClean="0">
                <a:solidFill>
                  <a:schemeClr val="tx2"/>
                </a:solidFill>
              </a:rPr>
              <a:t>Japonsko- </a:t>
            </a:r>
            <a:r>
              <a:rPr lang="sk-SK" sz="1700" dirty="0" smtClean="0">
                <a:solidFill>
                  <a:schemeClr val="tx2"/>
                </a:solidFill>
              </a:rPr>
              <a:t>soba rezance </a:t>
            </a:r>
          </a:p>
          <a:p>
            <a:pPr>
              <a:buFont typeface="Wingdings 2" pitchFamily="18" charset="2"/>
              <a:buBlip>
                <a:blip r:embed="rId2"/>
              </a:buBlip>
            </a:pPr>
            <a:r>
              <a:rPr lang="sk-SK" sz="1700" b="1" dirty="0" smtClean="0">
                <a:solidFill>
                  <a:schemeClr val="tx2"/>
                </a:solidFill>
              </a:rPr>
              <a:t>India- </a:t>
            </a:r>
            <a:r>
              <a:rPr lang="sk-SK" sz="1700" dirty="0" err="1" smtClean="0">
                <a:solidFill>
                  <a:schemeClr val="tx2"/>
                </a:solidFill>
              </a:rPr>
              <a:t>kurkuma</a:t>
            </a:r>
            <a:endParaRPr lang="sk-SK" sz="1700" dirty="0" smtClean="0">
              <a:solidFill>
                <a:schemeClr val="tx2"/>
              </a:solidFill>
            </a:endParaRPr>
          </a:p>
          <a:p>
            <a:pPr>
              <a:buFont typeface="Wingdings 2" pitchFamily="18" charset="2"/>
              <a:buBlip>
                <a:blip r:embed="rId2"/>
              </a:buBlip>
            </a:pPr>
            <a:r>
              <a:rPr lang="sk-SK" sz="1700" b="1" dirty="0" smtClean="0">
                <a:solidFill>
                  <a:schemeClr val="tx2"/>
                </a:solidFill>
              </a:rPr>
              <a:t>Island- </a:t>
            </a:r>
            <a:r>
              <a:rPr lang="sk-SK" sz="1700" dirty="0" err="1" smtClean="0">
                <a:solidFill>
                  <a:schemeClr val="tx2"/>
                </a:solidFill>
              </a:rPr>
              <a:t>Skyr</a:t>
            </a:r>
            <a:endParaRPr lang="ru-RU" sz="1700" b="1" dirty="0">
              <a:solidFill>
                <a:schemeClr val="tx2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365104"/>
            <a:ext cx="2921124" cy="183084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5842" y="2132856"/>
            <a:ext cx="2133600" cy="214312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8213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764704"/>
            <a:ext cx="7456674" cy="673144"/>
          </a:xfrm>
        </p:spPr>
        <p:txBody>
          <a:bodyPr>
            <a:normAutofit fontScale="90000"/>
          </a:bodyPr>
          <a:lstStyle/>
          <a:p>
            <a:r>
              <a:rPr lang="sk-SK" dirty="0" smtClean="0"/>
              <a:t>Občianska náuka </a:t>
            </a:r>
            <a:endParaRPr lang="ru-RU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611560" y="1484784"/>
            <a:ext cx="7992888" cy="4968552"/>
          </a:xfrm>
          <a:solidFill>
            <a:schemeClr val="tx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sk-SK" sz="2000" b="1" dirty="0" smtClean="0">
                <a:solidFill>
                  <a:schemeClr val="tx2">
                    <a:lumMod val="75000"/>
                  </a:schemeClr>
                </a:solidFill>
              </a:rPr>
              <a:t>ŠVPS SR- </a:t>
            </a:r>
            <a:r>
              <a:rPr lang="sk-SK" sz="2000" dirty="0" smtClean="0">
                <a:solidFill>
                  <a:schemeClr val="tx2">
                    <a:lumMod val="75000"/>
                  </a:schemeClr>
                </a:solidFill>
              </a:rPr>
              <a:t>Štátna veterinárna a potravinová správa Slovenskej republiky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k-SK" sz="2000" b="1" dirty="0" smtClean="0">
                <a:solidFill>
                  <a:schemeClr val="tx2">
                    <a:lumMod val="75000"/>
                  </a:schemeClr>
                </a:solidFill>
              </a:rPr>
              <a:t>Činnosti-</a:t>
            </a:r>
            <a:r>
              <a:rPr lang="sk-SK" sz="2000" dirty="0" smtClean="0">
                <a:solidFill>
                  <a:schemeClr val="tx2">
                    <a:lumMod val="75000"/>
                  </a:schemeClr>
                </a:solidFill>
              </a:rPr>
              <a:t> prvovýroba, výroba, distribúcia, doprava, dovoz, veľkoobchod, </a:t>
            </a:r>
            <a:r>
              <a:rPr lang="sk-SK" sz="2000" dirty="0" err="1" smtClean="0">
                <a:solidFill>
                  <a:schemeClr val="tx2">
                    <a:lumMod val="75000"/>
                  </a:schemeClr>
                </a:solidFill>
              </a:rPr>
              <a:t>hyper</a:t>
            </a:r>
            <a:r>
              <a:rPr lang="sk-SK" sz="2000" dirty="0" smtClean="0">
                <a:solidFill>
                  <a:schemeClr val="tx2">
                    <a:lumMod val="75000"/>
                  </a:schemeClr>
                </a:solidFill>
              </a:rPr>
              <a:t> a supermarket, stredné predajne, malé predajne, internetový predaj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k-SK" sz="2000" b="1" dirty="0" smtClean="0">
                <a:solidFill>
                  <a:schemeClr val="tx2">
                    <a:lumMod val="75000"/>
                  </a:schemeClr>
                </a:solidFill>
              </a:rPr>
              <a:t>Zistené nedostatky- </a:t>
            </a:r>
            <a:r>
              <a:rPr lang="sk-SK" sz="1800" dirty="0" smtClean="0">
                <a:solidFill>
                  <a:schemeClr val="tx2">
                    <a:lumMod val="75000"/>
                  </a:schemeClr>
                </a:solidFill>
              </a:rPr>
              <a:t>Blokové pokuty a právoplatné rozhodnutia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k-SK" sz="1800" b="1" dirty="0" smtClean="0">
                <a:solidFill>
                  <a:schemeClr val="tx2">
                    <a:lumMod val="75000"/>
                  </a:schemeClr>
                </a:solidFill>
              </a:rPr>
              <a:t>Typy nedostatkov- </a:t>
            </a:r>
            <a:r>
              <a:rPr lang="sk-SK" sz="1800" dirty="0" smtClean="0">
                <a:solidFill>
                  <a:schemeClr val="tx2">
                    <a:lumMod val="75000"/>
                  </a:schemeClr>
                </a:solidFill>
              </a:rPr>
              <a:t>Hygiena, skladovanie, označenie, </a:t>
            </a:r>
            <a:r>
              <a:rPr lang="sk-SK" sz="1800" dirty="0" err="1" smtClean="0">
                <a:solidFill>
                  <a:schemeClr val="tx2">
                    <a:lumMod val="75000"/>
                  </a:schemeClr>
                </a:solidFill>
              </a:rPr>
              <a:t>dokumentácia,nevyhovujúce</a:t>
            </a:r>
            <a:r>
              <a:rPr lang="sk-SK" sz="1800" dirty="0" smtClean="0">
                <a:solidFill>
                  <a:schemeClr val="tx2">
                    <a:lumMod val="75000"/>
                  </a:schemeClr>
                </a:solidFill>
              </a:rPr>
              <a:t> výrobky, predaj po dátume spotreby</a:t>
            </a:r>
          </a:p>
          <a:p>
            <a:pPr>
              <a:buFont typeface="Arial" panose="020B0604020202020204" pitchFamily="34" charset="0"/>
              <a:buChar char="•"/>
            </a:pPr>
            <a:endParaRPr lang="sk-SK" sz="18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sk-SK" sz="1800" dirty="0">
                <a:solidFill>
                  <a:schemeClr val="tx2">
                    <a:lumMod val="75000"/>
                  </a:schemeClr>
                </a:solidFill>
              </a:rPr>
              <a:t>Slovensko má jednu z najvyšších sadzieb DPH na potraviny v Európskej únii</a:t>
            </a:r>
            <a:endParaRPr lang="sk-SK" sz="18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sk-SK" sz="1800" dirty="0" smtClean="0">
                <a:solidFill>
                  <a:schemeClr val="tx2">
                    <a:lumMod val="75000"/>
                  </a:schemeClr>
                </a:solidFill>
              </a:rPr>
              <a:t> Pre vládu je výhodnejší dovoz potravín ako podpora slovenských výrobkov </a:t>
            </a:r>
            <a:endParaRPr lang="ru-RU" sz="1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Šípka doprava 4">
            <a:hlinkClick r:id="rId2" action="ppaction://hlinksldjump"/>
          </p:cNvPr>
          <p:cNvSpPr/>
          <p:nvPr/>
        </p:nvSpPr>
        <p:spPr>
          <a:xfrm>
            <a:off x="3419872" y="5733256"/>
            <a:ext cx="2520280" cy="7200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obrázky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540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936" y="620688"/>
            <a:ext cx="7509742" cy="5625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107" y="404663"/>
            <a:ext cx="3867522" cy="2580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888" y="417595"/>
            <a:ext cx="3935284" cy="2839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693" y="5229200"/>
            <a:ext cx="5303871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12875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7584" y="620688"/>
            <a:ext cx="7456674" cy="673144"/>
          </a:xfrm>
        </p:spPr>
        <p:txBody>
          <a:bodyPr>
            <a:normAutofit fontScale="90000"/>
          </a:bodyPr>
          <a:lstStyle/>
          <a:p>
            <a:r>
              <a:rPr lang="sk-SK" dirty="0" smtClean="0">
                <a:latin typeface="Lucida Handwriting" panose="03010101010101010101" pitchFamily="66" charset="0"/>
              </a:rPr>
              <a:t>Dejepis- </a:t>
            </a:r>
            <a:r>
              <a:rPr lang="sk-SK" sz="2000" dirty="0" smtClean="0">
                <a:latin typeface="Lucida Handwriting" panose="03010101010101010101" pitchFamily="66" charset="0"/>
              </a:rPr>
              <a:t>príchod  potravín  do Európy</a:t>
            </a:r>
            <a:endParaRPr lang="ru-RU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683568" y="1484784"/>
            <a:ext cx="7776864" cy="4824536"/>
          </a:xfrm>
          <a:solidFill>
            <a:schemeClr val="tx2">
              <a:lumMod val="60000"/>
              <a:lumOff val="40000"/>
            </a:schemeClr>
          </a:solidFill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sk-SK" b="1" dirty="0" smtClean="0">
                <a:solidFill>
                  <a:schemeClr val="accent1">
                    <a:lumMod val="50000"/>
                  </a:schemeClr>
                </a:solidFill>
                <a:latin typeface="Lucida Handwriting" panose="03010101010101010101" pitchFamily="66" charset="0"/>
              </a:rPr>
              <a:t>Mango </a:t>
            </a:r>
            <a:r>
              <a:rPr lang="sk-SK" dirty="0" smtClean="0">
                <a:solidFill>
                  <a:schemeClr val="accent1">
                    <a:lumMod val="50000"/>
                  </a:schemeClr>
                </a:solidFill>
              </a:rPr>
              <a:t>- </a:t>
            </a:r>
            <a:r>
              <a:rPr lang="sk-SK" dirty="0" smtClean="0">
                <a:solidFill>
                  <a:schemeClr val="accent1">
                    <a:lumMod val="50000"/>
                  </a:schemeClr>
                </a:solidFill>
                <a:latin typeface="Lucida Handwriting" panose="03010101010101010101" pitchFamily="66" charset="0"/>
              </a:rPr>
              <a:t> obdobie zámorských objavov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k-SK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sk-SK" b="1" dirty="0" smtClean="0">
                <a:solidFill>
                  <a:schemeClr val="accent1">
                    <a:lumMod val="50000"/>
                  </a:schemeClr>
                </a:solidFill>
                <a:latin typeface="Lucida Handwriting" panose="03010101010101010101" pitchFamily="66" charset="0"/>
              </a:rPr>
              <a:t>Banán -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k-SK" b="1" dirty="0" smtClean="0">
                <a:solidFill>
                  <a:schemeClr val="accent1">
                    <a:lumMod val="50000"/>
                  </a:schemeClr>
                </a:solidFill>
                <a:latin typeface="Lucida Handwriting" panose="03010101010101010101" pitchFamily="66" charset="0"/>
              </a:rPr>
              <a:t>Káva </a:t>
            </a:r>
            <a:r>
              <a:rPr lang="sk-SK" dirty="0" smtClean="0">
                <a:solidFill>
                  <a:schemeClr val="accent1">
                    <a:lumMod val="50000"/>
                  </a:schemeClr>
                </a:solidFill>
                <a:latin typeface="Lucida Handwriting" panose="03010101010101010101" pitchFamily="66" charset="0"/>
              </a:rPr>
              <a:t>- 17.storočie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k-SK" b="1" dirty="0" smtClean="0">
                <a:solidFill>
                  <a:schemeClr val="accent1">
                    <a:lumMod val="50000"/>
                  </a:schemeClr>
                </a:solidFill>
                <a:latin typeface="Lucida Handwriting" panose="03010101010101010101" pitchFamily="66" charset="0"/>
              </a:rPr>
              <a:t>Sója -</a:t>
            </a:r>
            <a:r>
              <a:rPr lang="sk-SK" dirty="0" smtClean="0">
                <a:solidFill>
                  <a:schemeClr val="accent1">
                    <a:lumMod val="50000"/>
                  </a:schemeClr>
                </a:solidFill>
                <a:latin typeface="Lucida Handwriting" panose="03010101010101010101" pitchFamily="66" charset="0"/>
              </a:rPr>
              <a:t> 18. storočie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k-SK" b="1" dirty="0" smtClean="0">
                <a:solidFill>
                  <a:schemeClr val="accent1">
                    <a:lumMod val="50000"/>
                  </a:schemeClr>
                </a:solidFill>
                <a:latin typeface="Lucida Handwriting" panose="03010101010101010101" pitchFamily="66" charset="0"/>
              </a:rPr>
              <a:t>Čaj </a:t>
            </a:r>
            <a:r>
              <a:rPr lang="sk-SK" dirty="0" smtClean="0">
                <a:solidFill>
                  <a:schemeClr val="accent1">
                    <a:lumMod val="50000"/>
                  </a:schemeClr>
                </a:solidFill>
                <a:latin typeface="Lucida Handwriting" panose="03010101010101010101" pitchFamily="66" charset="0"/>
              </a:rPr>
              <a:t>- 17.storočie (holandskí moreplavci)</a:t>
            </a:r>
          </a:p>
          <a:p>
            <a:pPr>
              <a:buFontTx/>
              <a:buChar char="-"/>
            </a:pPr>
            <a:r>
              <a:rPr lang="sk-SK" sz="2000" dirty="0" smtClean="0">
                <a:solidFill>
                  <a:schemeClr val="accent1">
                    <a:lumMod val="50000"/>
                  </a:schemeClr>
                </a:solidFill>
                <a:latin typeface="Lucida Handwriting" panose="03010101010101010101" pitchFamily="66" charset="0"/>
              </a:rPr>
              <a:t>Určený bol pre aristokraciu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k-SK" b="1" dirty="0" smtClean="0">
                <a:solidFill>
                  <a:schemeClr val="accent1">
                    <a:lumMod val="50000"/>
                  </a:schemeClr>
                </a:solidFill>
                <a:latin typeface="Lucida Handwriting" panose="03010101010101010101" pitchFamily="66" charset="0"/>
              </a:rPr>
              <a:t>Kokos  - </a:t>
            </a:r>
            <a:r>
              <a:rPr lang="sk-SK" dirty="0" smtClean="0">
                <a:solidFill>
                  <a:schemeClr val="accent1">
                    <a:lumMod val="50000"/>
                  </a:schemeClr>
                </a:solidFill>
                <a:latin typeface="Lucida Handwriting" panose="03010101010101010101" pitchFamily="66" charset="0"/>
              </a:rPr>
              <a:t>16.storočie</a:t>
            </a:r>
          </a:p>
          <a:p>
            <a:pPr>
              <a:buFont typeface="Wingdings" panose="05000000000000000000" pitchFamily="2" charset="2"/>
              <a:buChar char="v"/>
            </a:pPr>
            <a:endParaRPr lang="sk-SK" b="1" dirty="0">
              <a:solidFill>
                <a:schemeClr val="accent1">
                  <a:lumMod val="50000"/>
                </a:schemeClr>
              </a:solidFill>
              <a:latin typeface="Lucida Handwriting" panose="03010101010101010101" pitchFamily="66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sk-SK" b="1" dirty="0" smtClean="0">
              <a:solidFill>
                <a:schemeClr val="accent1">
                  <a:lumMod val="50000"/>
                </a:schemeClr>
              </a:solidFill>
              <a:latin typeface="Lucida Handwriting" panose="03010101010101010101" pitchFamily="66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sk-SK" b="1" dirty="0">
              <a:solidFill>
                <a:schemeClr val="accent1">
                  <a:lumMod val="50000"/>
                </a:schemeClr>
              </a:solidFill>
              <a:latin typeface="Lucida Handwriting" panose="03010101010101010101" pitchFamily="66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sk-SK" sz="1600" dirty="0" smtClean="0">
                <a:solidFill>
                  <a:schemeClr val="accent1">
                    <a:lumMod val="50000"/>
                  </a:schemeClr>
                </a:solidFill>
                <a:latin typeface="Lucida Handwriting" panose="03010101010101010101" pitchFamily="66" charset="0"/>
              </a:rPr>
              <a:t>Kostarika 1915</a:t>
            </a:r>
            <a:endParaRPr lang="ru-RU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005064"/>
            <a:ext cx="3624139" cy="2106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44142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99592" y="692696"/>
            <a:ext cx="7456674" cy="529128"/>
          </a:xfrm>
        </p:spPr>
        <p:txBody>
          <a:bodyPr>
            <a:normAutofit fontScale="90000"/>
          </a:bodyPr>
          <a:lstStyle/>
          <a:p>
            <a:r>
              <a:rPr lang="sk-SK" dirty="0" smtClean="0"/>
              <a:t>Matematika- </a:t>
            </a:r>
            <a:r>
              <a:rPr lang="sk-SK" sz="1800" dirty="0" smtClean="0"/>
              <a:t>potravinové míle</a:t>
            </a:r>
            <a:endParaRPr lang="ru-RU" dirty="0"/>
          </a:p>
        </p:txBody>
      </p:sp>
      <p:graphicFrame>
        <p:nvGraphicFramePr>
          <p:cNvPr id="6" name="Tabuľ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7033986"/>
              </p:ext>
            </p:extLst>
          </p:nvPr>
        </p:nvGraphicFramePr>
        <p:xfrm>
          <a:off x="539553" y="1196752"/>
          <a:ext cx="8064895" cy="53048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6264"/>
                <a:gridCol w="1097218"/>
                <a:gridCol w="1036262"/>
                <a:gridCol w="933805"/>
                <a:gridCol w="1099164"/>
                <a:gridCol w="1099164"/>
                <a:gridCol w="1245719"/>
                <a:gridCol w="293119"/>
                <a:gridCol w="224180"/>
              </a:tblGrid>
              <a:tr h="640081">
                <a:tc>
                  <a:txBody>
                    <a:bodyPr/>
                    <a:lstStyle/>
                    <a:p>
                      <a:r>
                        <a:rPr lang="sk-SK" dirty="0" smtClean="0"/>
                        <a:t>Potravina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Zeler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err="1" smtClean="0"/>
                        <a:t>Batát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err="1" smtClean="0"/>
                        <a:t>Skyr</a:t>
                      </a:r>
                      <a:r>
                        <a:rPr lang="sk-SK" dirty="0" smtClean="0"/>
                        <a:t>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400" dirty="0" smtClean="0"/>
                        <a:t>čokoláda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err="1" smtClean="0"/>
                        <a:t>quinoa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Olivový olej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8336">
                <a:tc>
                  <a:txBody>
                    <a:bodyPr/>
                    <a:lstStyle/>
                    <a:p>
                      <a:r>
                        <a:rPr lang="sk-SK" dirty="0" smtClean="0"/>
                        <a:t>Pôvod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500" dirty="0" smtClean="0"/>
                        <a:t>Taliansko</a:t>
                      </a:r>
                      <a:endParaRPr lang="ru-RU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500" dirty="0" smtClean="0"/>
                        <a:t>Taliansko</a:t>
                      </a:r>
                      <a:endParaRPr lang="ru-RU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600" dirty="0" smtClean="0"/>
                        <a:t>Island 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400" dirty="0" smtClean="0"/>
                        <a:t>Nemecko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400" dirty="0" smtClean="0"/>
                        <a:t>Argentína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Š</a:t>
                      </a:r>
                      <a:r>
                        <a:rPr lang="sk-SK" sz="1400" dirty="0" smtClean="0"/>
                        <a:t>panielsko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79295">
                <a:tc>
                  <a:txBody>
                    <a:bodyPr/>
                    <a:lstStyle/>
                    <a:p>
                      <a:r>
                        <a:rPr lang="sk-SK" dirty="0" smtClean="0"/>
                        <a:t>km od MI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1500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1500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3300 km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800" dirty="0" smtClean="0"/>
                        <a:t>850 km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12</a:t>
                      </a:r>
                      <a:r>
                        <a:rPr lang="sk-SK" baseline="0" dirty="0" smtClean="0"/>
                        <a:t> 100 km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1750 km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45250">
                <a:tc>
                  <a:txBody>
                    <a:bodyPr/>
                    <a:lstStyle/>
                    <a:p>
                      <a:r>
                        <a:rPr lang="sk-SK" dirty="0" smtClean="0"/>
                        <a:t>náhrada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500" dirty="0" smtClean="0"/>
                        <a:t>Zeler- od babky </a:t>
                      </a:r>
                      <a:endParaRPr lang="ru-RU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400" dirty="0" smtClean="0"/>
                        <a:t>zemiak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400" dirty="0" smtClean="0"/>
                        <a:t>Malý</a:t>
                      </a:r>
                      <a:r>
                        <a:rPr lang="sk-SK" sz="1400" baseline="0" dirty="0" smtClean="0"/>
                        <a:t> gazda 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Deva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600" dirty="0" smtClean="0"/>
                        <a:t>Pohánka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Repkový olej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95105">
                <a:tc>
                  <a:txBody>
                    <a:bodyPr/>
                    <a:lstStyle/>
                    <a:p>
                      <a:r>
                        <a:rPr lang="sk-SK" dirty="0" smtClean="0"/>
                        <a:t>Miesto náhrady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500" dirty="0" smtClean="0"/>
                        <a:t>Michalovce </a:t>
                      </a:r>
                      <a:endParaRPr lang="ru-RU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400" dirty="0" smtClean="0"/>
                        <a:t>Nižné Ladičkovce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Prešov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Trebišov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Prešov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600" dirty="0" smtClean="0"/>
                        <a:t>Leopoldov 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95105">
                <a:tc>
                  <a:txBody>
                    <a:bodyPr/>
                    <a:lstStyle/>
                    <a:p>
                      <a:r>
                        <a:rPr lang="sk-SK" sz="1400" dirty="0" smtClean="0"/>
                        <a:t>Vzdialenosť od Mi 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0 km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45 km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88 km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27 km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88 km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440</a:t>
                      </a:r>
                      <a:r>
                        <a:rPr lang="sk-SK" baseline="0" dirty="0" smtClean="0"/>
                        <a:t> km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95105">
                <a:tc>
                  <a:txBody>
                    <a:bodyPr/>
                    <a:lstStyle/>
                    <a:p>
                      <a:r>
                        <a:rPr lang="sk-SK" sz="1400" dirty="0" smtClean="0"/>
                        <a:t>Vzdialenosť</a:t>
                      </a:r>
                      <a:r>
                        <a:rPr lang="sk-SK" sz="1400" baseline="0" dirty="0" smtClean="0"/>
                        <a:t> medzi zahraničím a Slovenskom 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1500 km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1455 km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3212 km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823</a:t>
                      </a:r>
                      <a:r>
                        <a:rPr lang="sk-SK" baseline="0" dirty="0" smtClean="0"/>
                        <a:t> km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12 012 km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1310 km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61519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ľ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5204869"/>
              </p:ext>
            </p:extLst>
          </p:nvPr>
        </p:nvGraphicFramePr>
        <p:xfrm>
          <a:off x="611560" y="980728"/>
          <a:ext cx="7704858" cy="493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2208"/>
                <a:gridCol w="1872208"/>
                <a:gridCol w="1872209"/>
                <a:gridCol w="1872207"/>
                <a:gridCol w="216026"/>
              </a:tblGrid>
              <a:tr h="400469">
                <a:tc>
                  <a:txBody>
                    <a:bodyPr/>
                    <a:lstStyle/>
                    <a:p>
                      <a:r>
                        <a:rPr lang="sk-SK" dirty="0" smtClean="0"/>
                        <a:t>Zo Slovenska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10</a:t>
                      </a:r>
                      <a:r>
                        <a:rPr lang="sk-SK" baseline="0" dirty="0" smtClean="0"/>
                        <a:t> potravín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1400 km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Náhrada </a:t>
                      </a:r>
                    </a:p>
                    <a:p>
                      <a:r>
                        <a:rPr lang="sk-SK" dirty="0" smtClean="0"/>
                        <a:t>slovenskými potravinami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9157">
                <a:tc>
                  <a:txBody>
                    <a:bodyPr/>
                    <a:lstStyle/>
                    <a:p>
                      <a:r>
                        <a:rPr lang="sk-SK" dirty="0" smtClean="0"/>
                        <a:t>Taliansko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500" dirty="0" smtClean="0"/>
                        <a:t>4 potraviny</a:t>
                      </a:r>
                      <a:endParaRPr lang="ru-RU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4228 km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29157">
                <a:tc>
                  <a:txBody>
                    <a:bodyPr/>
                    <a:lstStyle/>
                    <a:p>
                      <a:r>
                        <a:rPr lang="sk-SK" dirty="0" smtClean="0"/>
                        <a:t>Španielsko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3 </a:t>
                      </a:r>
                      <a:r>
                        <a:rPr lang="sk-SK" sz="1400" dirty="0" smtClean="0"/>
                        <a:t>potraviny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6651 km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9157">
                <a:tc>
                  <a:txBody>
                    <a:bodyPr/>
                    <a:lstStyle/>
                    <a:p>
                      <a:r>
                        <a:rPr lang="sk-SK" dirty="0" smtClean="0"/>
                        <a:t>Holandsko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3</a:t>
                      </a:r>
                      <a:r>
                        <a:rPr lang="sk-SK" sz="1600" dirty="0" smtClean="0"/>
                        <a:t>potraviny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3696 km</a:t>
                      </a:r>
                      <a:r>
                        <a:rPr lang="sk-SK" baseline="0" dirty="0" smtClean="0"/>
                        <a:t>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6018">
                <a:tc>
                  <a:txBody>
                    <a:bodyPr/>
                    <a:lstStyle/>
                    <a:p>
                      <a:r>
                        <a:rPr lang="sk-SK" dirty="0" smtClean="0"/>
                        <a:t>Nemecko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2</a:t>
                      </a:r>
                      <a:r>
                        <a:rPr lang="sk-SK" sz="1400" dirty="0" smtClean="0"/>
                        <a:t>potraviny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1722 km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1455">
                <a:tc>
                  <a:txBody>
                    <a:bodyPr/>
                    <a:lstStyle/>
                    <a:p>
                      <a:r>
                        <a:rPr lang="sk-SK" dirty="0" smtClean="0"/>
                        <a:t>Argentína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2 </a:t>
                      </a:r>
                      <a:r>
                        <a:rPr lang="sk-SK" sz="1400" dirty="0" smtClean="0"/>
                        <a:t>potraviny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25</a:t>
                      </a:r>
                      <a:r>
                        <a:rPr lang="sk-SK" baseline="0" dirty="0" smtClean="0"/>
                        <a:t> 634 km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6018">
                <a:tc>
                  <a:txBody>
                    <a:bodyPr/>
                    <a:lstStyle/>
                    <a:p>
                      <a:r>
                        <a:rPr lang="sk-SK" dirty="0" smtClean="0"/>
                        <a:t>Filipíny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400" dirty="0" smtClean="0"/>
                        <a:t>1 potravina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9</a:t>
                      </a:r>
                      <a:r>
                        <a:rPr lang="sk-SK" baseline="0" dirty="0" smtClean="0"/>
                        <a:t> </a:t>
                      </a:r>
                      <a:r>
                        <a:rPr lang="sk-SK" dirty="0" smtClean="0"/>
                        <a:t>640</a:t>
                      </a:r>
                      <a:r>
                        <a:rPr lang="sk-SK" baseline="0" dirty="0" smtClean="0"/>
                        <a:t> km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1455">
                <a:tc>
                  <a:txBody>
                    <a:bodyPr/>
                    <a:lstStyle/>
                    <a:p>
                      <a:r>
                        <a:rPr lang="sk-SK" dirty="0" smtClean="0"/>
                        <a:t>Brazília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1</a:t>
                      </a:r>
                      <a:r>
                        <a:rPr lang="sk-SK" sz="1400" dirty="0" smtClean="0"/>
                        <a:t> potravina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10</a:t>
                      </a:r>
                      <a:r>
                        <a:rPr lang="sk-SK" baseline="0" dirty="0" smtClean="0"/>
                        <a:t> </a:t>
                      </a:r>
                      <a:r>
                        <a:rPr lang="sk-SK" dirty="0" smtClean="0"/>
                        <a:t>052km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5435">
                <a:tc>
                  <a:txBody>
                    <a:bodyPr/>
                    <a:lstStyle/>
                    <a:p>
                      <a:r>
                        <a:rPr lang="sk-SK" dirty="0" smtClean="0"/>
                        <a:t>Srí Lanka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400" dirty="0" smtClean="0"/>
                        <a:t>1 potravina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7 100 km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6018">
                <a:tc>
                  <a:txBody>
                    <a:bodyPr/>
                    <a:lstStyle/>
                    <a:p>
                      <a:pPr algn="just"/>
                      <a:r>
                        <a:rPr lang="sk-SK" dirty="0" smtClean="0"/>
                        <a:t>Japonsko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400" dirty="0" smtClean="0"/>
                        <a:t>1 potravina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8617 km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6018">
                <a:tc>
                  <a:txBody>
                    <a:bodyPr/>
                    <a:lstStyle/>
                    <a:p>
                      <a:r>
                        <a:rPr lang="sk-SK" dirty="0" smtClean="0"/>
                        <a:t>India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400" dirty="0" smtClean="0"/>
                        <a:t>1 potravina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5906 km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1455">
                <a:tc>
                  <a:txBody>
                    <a:bodyPr/>
                    <a:lstStyle/>
                    <a:p>
                      <a:r>
                        <a:rPr lang="sk-SK" b="1" dirty="0" smtClean="0">
                          <a:solidFill>
                            <a:schemeClr val="bg1"/>
                          </a:solidFill>
                        </a:rPr>
                        <a:t>Spolu</a:t>
                      </a:r>
                      <a:endParaRPr lang="ru-RU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k-SK" dirty="0" smtClean="0">
                          <a:solidFill>
                            <a:schemeClr val="bg1"/>
                          </a:solidFill>
                        </a:rPr>
                        <a:t>83 246 km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k-SK" sz="1400" dirty="0" smtClean="0">
                          <a:solidFill>
                            <a:schemeClr val="bg1"/>
                          </a:solidFill>
                        </a:rPr>
                        <a:t>By</a:t>
                      </a:r>
                      <a:r>
                        <a:rPr lang="sk-SK" dirty="0" smtClean="0"/>
                        <a:t> </a:t>
                      </a:r>
                      <a:r>
                        <a:rPr lang="sk-SK" sz="1400" dirty="0" smtClean="0">
                          <a:solidFill>
                            <a:schemeClr val="bg1"/>
                          </a:solidFill>
                        </a:rPr>
                        <a:t>to bolo 7502</a:t>
                      </a:r>
                      <a:r>
                        <a:rPr lang="sk-SK" sz="1400" baseline="0" dirty="0" smtClean="0">
                          <a:solidFill>
                            <a:schemeClr val="bg1"/>
                          </a:solidFill>
                        </a:rPr>
                        <a:t> km</a:t>
                      </a:r>
                      <a:endParaRPr lang="ru-RU" dirty="0"/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17864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692696"/>
            <a:ext cx="8064896" cy="745152"/>
          </a:xfrm>
        </p:spPr>
        <p:txBody>
          <a:bodyPr>
            <a:normAutofit fontScale="90000"/>
          </a:bodyPr>
          <a:lstStyle/>
          <a:p>
            <a:r>
              <a:rPr lang="sk-SK" sz="5300" dirty="0" smtClean="0">
                <a:latin typeface="Rockwell Condensed" panose="02060603050405020104" pitchFamily="18" charset="0"/>
              </a:rPr>
              <a:t>Ruština</a:t>
            </a:r>
            <a:r>
              <a:rPr lang="sk-SK" dirty="0" smtClean="0"/>
              <a:t>- </a:t>
            </a:r>
            <a:r>
              <a:rPr lang="sk-SK" sz="2800" dirty="0" smtClean="0">
                <a:latin typeface="Rockwell Condensed" panose="02060603050405020104" pitchFamily="18" charset="0"/>
              </a:rPr>
              <a:t>národnosť jedla </a:t>
            </a:r>
            <a:endParaRPr lang="ru-RU" sz="2800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611560" y="1484784"/>
            <a:ext cx="7920880" cy="4896544"/>
          </a:xfrm>
          <a:solidFill>
            <a:schemeClr val="tx2">
              <a:lumMod val="75000"/>
            </a:schemeClr>
          </a:solidFill>
        </p:spPr>
        <p:txBody>
          <a:bodyPr/>
          <a:lstStyle/>
          <a:p>
            <a:r>
              <a:rPr lang="sk-SK" dirty="0" smtClean="0">
                <a:solidFill>
                  <a:schemeClr val="bg1"/>
                </a:solidFill>
                <a:latin typeface="Algerian" panose="04020705040A02060702" pitchFamily="82" charset="0"/>
              </a:rPr>
              <a:t>Soba rezance- Japonské jedlo</a:t>
            </a:r>
          </a:p>
          <a:p>
            <a:r>
              <a:rPr lang="sk-SK" dirty="0" err="1" smtClean="0">
                <a:solidFill>
                  <a:schemeClr val="bg1"/>
                </a:solidFill>
                <a:latin typeface="Georgia" panose="02040502050405020303" pitchFamily="18" charset="0"/>
              </a:rPr>
              <a:t>Ricotta</a:t>
            </a:r>
            <a:r>
              <a:rPr lang="sk-SK" dirty="0" smtClean="0">
                <a:solidFill>
                  <a:schemeClr val="bg1"/>
                </a:solidFill>
                <a:latin typeface="Georgia" panose="02040502050405020303" pitchFamily="18" charset="0"/>
              </a:rPr>
              <a:t>- taliansky produkt</a:t>
            </a:r>
          </a:p>
          <a:p>
            <a:r>
              <a:rPr lang="sk-SK" dirty="0" err="1" smtClean="0">
                <a:solidFill>
                  <a:schemeClr val="bg1"/>
                </a:solidFill>
                <a:latin typeface="Castellar" panose="020A0402060406010301" pitchFamily="18" charset="0"/>
              </a:rPr>
              <a:t>Hummus</a:t>
            </a:r>
            <a:r>
              <a:rPr lang="sk-SK" dirty="0" smtClean="0">
                <a:solidFill>
                  <a:schemeClr val="bg1"/>
                </a:solidFill>
                <a:latin typeface="Castellar" panose="020A0402060406010301" pitchFamily="18" charset="0"/>
              </a:rPr>
              <a:t>- arabský pôvod</a:t>
            </a:r>
          </a:p>
          <a:p>
            <a:r>
              <a:rPr lang="sk-SK" dirty="0" smtClean="0">
                <a:solidFill>
                  <a:schemeClr val="bg1"/>
                </a:solidFill>
                <a:latin typeface="French Script MT" panose="03020402040607040605" pitchFamily="66" charset="0"/>
              </a:rPr>
              <a:t>Camembert - </a:t>
            </a:r>
            <a:r>
              <a:rPr lang="sk-SK" dirty="0" err="1" smtClean="0">
                <a:solidFill>
                  <a:schemeClr val="bg1"/>
                </a:solidFill>
                <a:latin typeface="French Script MT" panose="03020402040607040605" pitchFamily="66" charset="0"/>
              </a:rPr>
              <a:t>Francúzko</a:t>
            </a:r>
            <a:r>
              <a:rPr lang="sk-SK" dirty="0" smtClean="0">
                <a:solidFill>
                  <a:schemeClr val="bg1"/>
                </a:solidFill>
                <a:latin typeface="French Script MT" panose="03020402040607040605" pitchFamily="66" charset="0"/>
              </a:rPr>
              <a:t> </a:t>
            </a:r>
          </a:p>
          <a:p>
            <a:r>
              <a:rPr lang="sk-SK" dirty="0" smtClean="0">
                <a:solidFill>
                  <a:schemeClr val="bg1"/>
                </a:solidFill>
                <a:latin typeface="Segoe Script" panose="020B0504020000000003" pitchFamily="34" charset="0"/>
              </a:rPr>
              <a:t>Čokoláda –Švajčiarsko</a:t>
            </a:r>
          </a:p>
          <a:p>
            <a:r>
              <a:rPr lang="sk-SK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Kurací </a:t>
            </a:r>
            <a:r>
              <a:rPr lang="sk-SK" dirty="0" err="1" smtClean="0">
                <a:solidFill>
                  <a:schemeClr val="bg1"/>
                </a:solidFill>
                <a:latin typeface="Berlin Sans FB" panose="020E0602020502020306" pitchFamily="34" charset="0"/>
              </a:rPr>
              <a:t>vývar-Izrael</a:t>
            </a:r>
            <a:endParaRPr lang="sk-SK" dirty="0" smtClean="0">
              <a:solidFill>
                <a:schemeClr val="bg1"/>
              </a:solidFill>
              <a:latin typeface="Berlin Sans FB" panose="020E0602020502020306" pitchFamily="34" charset="0"/>
            </a:endParaRPr>
          </a:p>
          <a:p>
            <a:endParaRPr lang="sk-SK" dirty="0" smtClean="0">
              <a:solidFill>
                <a:schemeClr val="bg1"/>
              </a:solidFill>
              <a:latin typeface="Segoe Script" panose="020B0504020000000003" pitchFamily="34" charset="0"/>
            </a:endParaRPr>
          </a:p>
          <a:p>
            <a:endParaRPr lang="sk-SK" dirty="0" smtClean="0">
              <a:solidFill>
                <a:schemeClr val="bg1"/>
              </a:solidFill>
              <a:latin typeface="Agency FB" panose="020B0503020202020204" pitchFamily="34" charset="0"/>
            </a:endParaRPr>
          </a:p>
          <a:p>
            <a:endParaRPr lang="sk-SK" dirty="0" smtClean="0">
              <a:solidFill>
                <a:schemeClr val="bg1"/>
              </a:solidFill>
              <a:latin typeface="Castellar" panose="020A0402060406010301" pitchFamily="18" charset="0"/>
            </a:endParaRPr>
          </a:p>
          <a:p>
            <a:endParaRPr lang="sk-SK" dirty="0" smtClean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endParaRPr lang="sk-SK" dirty="0" smtClean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636312"/>
            <a:ext cx="2857500" cy="1600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5015" y="3717032"/>
            <a:ext cx="2466975" cy="184785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115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7584" y="620688"/>
            <a:ext cx="7384666" cy="601136"/>
          </a:xfrm>
        </p:spPr>
        <p:txBody>
          <a:bodyPr>
            <a:noAutofit/>
          </a:bodyPr>
          <a:lstStyle/>
          <a:p>
            <a:r>
              <a:rPr lang="sk-SK" dirty="0" smtClean="0">
                <a:latin typeface="Baskerville Old Face" panose="02020602080505020303" pitchFamily="18" charset="0"/>
              </a:rPr>
              <a:t>Angličtina- </a:t>
            </a:r>
            <a:r>
              <a:rPr lang="sk-SK" sz="2800" dirty="0" err="1" smtClean="0">
                <a:latin typeface="Baskerville Old Face" panose="02020602080505020303" pitchFamily="18" charset="0"/>
              </a:rPr>
              <a:t>translate</a:t>
            </a:r>
            <a:r>
              <a:rPr lang="sk-SK" sz="2800" dirty="0" smtClean="0">
                <a:latin typeface="Baskerville Old Face" panose="02020602080505020303" pitchFamily="18" charset="0"/>
              </a:rPr>
              <a:t> my menu </a:t>
            </a:r>
            <a:endParaRPr lang="ru-RU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683568" y="1340768"/>
            <a:ext cx="7776864" cy="5040560"/>
          </a:xfrm>
          <a:solidFill>
            <a:schemeClr val="tx2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sk-SK" sz="2000" dirty="0" err="1" smtClean="0">
                <a:solidFill>
                  <a:schemeClr val="bg1"/>
                </a:solidFill>
              </a:rPr>
              <a:t>Celery</a:t>
            </a:r>
            <a:r>
              <a:rPr lang="sk-SK" sz="2000" dirty="0" smtClean="0">
                <a:solidFill>
                  <a:schemeClr val="bg1"/>
                </a:solidFill>
              </a:rPr>
              <a:t> </a:t>
            </a:r>
            <a:r>
              <a:rPr lang="sk-SK" sz="2000" dirty="0" err="1" smtClean="0">
                <a:solidFill>
                  <a:schemeClr val="bg1"/>
                </a:solidFill>
              </a:rPr>
              <a:t>juice</a:t>
            </a:r>
            <a:r>
              <a:rPr lang="sk-SK" sz="2000" dirty="0" smtClean="0">
                <a:solidFill>
                  <a:schemeClr val="bg1"/>
                </a:solidFill>
              </a:rPr>
              <a:t> and </a:t>
            </a:r>
            <a:r>
              <a:rPr lang="sk-SK" sz="2000" dirty="0" err="1">
                <a:solidFill>
                  <a:schemeClr val="bg1"/>
                </a:solidFill>
              </a:rPr>
              <a:t>B</a:t>
            </a:r>
            <a:r>
              <a:rPr lang="sk-SK" sz="2000" dirty="0" err="1" smtClean="0">
                <a:solidFill>
                  <a:schemeClr val="bg1"/>
                </a:solidFill>
              </a:rPr>
              <a:t>razil</a:t>
            </a:r>
            <a:r>
              <a:rPr lang="sk-SK" sz="2000" dirty="0" smtClean="0">
                <a:solidFill>
                  <a:schemeClr val="bg1"/>
                </a:solidFill>
              </a:rPr>
              <a:t> </a:t>
            </a:r>
            <a:r>
              <a:rPr lang="sk-SK" sz="2000" noProof="1" smtClean="0">
                <a:solidFill>
                  <a:schemeClr val="bg1"/>
                </a:solidFill>
              </a:rPr>
              <a:t>nut</a:t>
            </a:r>
          </a:p>
          <a:p>
            <a:r>
              <a:rPr lang="sk-SK" sz="2000" b="1" noProof="1" smtClean="0">
                <a:solidFill>
                  <a:schemeClr val="bg1"/>
                </a:solidFill>
              </a:rPr>
              <a:t>Breakfast: ricotta pancakes- </a:t>
            </a:r>
            <a:r>
              <a:rPr lang="sk-SK" sz="1800" noProof="1" smtClean="0">
                <a:solidFill>
                  <a:schemeClr val="bg1"/>
                </a:solidFill>
              </a:rPr>
              <a:t>spelt flour,egg,banana,ricotta,honey,cinnamon,butter,coconut oil, frozen berries,joghurt,chia seeds,peanut butter </a:t>
            </a:r>
            <a:endParaRPr lang="sk-SK" sz="2000" noProof="1" smtClean="0">
              <a:solidFill>
                <a:schemeClr val="bg1"/>
              </a:solidFill>
            </a:endParaRPr>
          </a:p>
          <a:p>
            <a:r>
              <a:rPr lang="sk-SK" sz="2000" dirty="0" smtClean="0">
                <a:solidFill>
                  <a:schemeClr val="bg1"/>
                </a:solidFill>
              </a:rPr>
              <a:t> </a:t>
            </a:r>
            <a:r>
              <a:rPr lang="sk-SK" sz="2000" b="1" dirty="0" err="1" smtClean="0">
                <a:solidFill>
                  <a:schemeClr val="bg1"/>
                </a:solidFill>
              </a:rPr>
              <a:t>Snack</a:t>
            </a:r>
            <a:r>
              <a:rPr lang="sk-SK" sz="2000" b="1" dirty="0" smtClean="0">
                <a:solidFill>
                  <a:schemeClr val="bg1"/>
                </a:solidFill>
              </a:rPr>
              <a:t>: </a:t>
            </a:r>
            <a:r>
              <a:rPr lang="sk-SK" sz="2000" b="1" dirty="0" err="1" smtClean="0">
                <a:solidFill>
                  <a:schemeClr val="bg1"/>
                </a:solidFill>
              </a:rPr>
              <a:t>fruit</a:t>
            </a:r>
            <a:r>
              <a:rPr lang="sk-SK" sz="2000" b="1" dirty="0" smtClean="0">
                <a:solidFill>
                  <a:schemeClr val="bg1"/>
                </a:solidFill>
              </a:rPr>
              <a:t>-</a:t>
            </a:r>
            <a:r>
              <a:rPr lang="sk-SK" sz="1800" dirty="0" smtClean="0">
                <a:solidFill>
                  <a:schemeClr val="bg1"/>
                </a:solidFill>
              </a:rPr>
              <a:t> </a:t>
            </a:r>
            <a:r>
              <a:rPr lang="sk-SK" sz="1800" dirty="0" err="1" smtClean="0">
                <a:solidFill>
                  <a:schemeClr val="bg1"/>
                </a:solidFill>
              </a:rPr>
              <a:t>half</a:t>
            </a:r>
            <a:r>
              <a:rPr lang="sk-SK" sz="1800" dirty="0" smtClean="0">
                <a:solidFill>
                  <a:schemeClr val="bg1"/>
                </a:solidFill>
              </a:rPr>
              <a:t> </a:t>
            </a:r>
            <a:r>
              <a:rPr lang="sk-SK" sz="1800" dirty="0" err="1" smtClean="0">
                <a:solidFill>
                  <a:schemeClr val="bg1"/>
                </a:solidFill>
              </a:rPr>
              <a:t>of</a:t>
            </a:r>
            <a:r>
              <a:rPr lang="sk-SK" sz="1800" dirty="0" smtClean="0">
                <a:solidFill>
                  <a:schemeClr val="bg1"/>
                </a:solidFill>
              </a:rPr>
              <a:t> </a:t>
            </a:r>
            <a:r>
              <a:rPr lang="sk-SK" sz="1800" dirty="0" err="1" smtClean="0">
                <a:solidFill>
                  <a:schemeClr val="bg1"/>
                </a:solidFill>
              </a:rPr>
              <a:t>mango,banana</a:t>
            </a:r>
            <a:r>
              <a:rPr lang="sk-SK" sz="1800" dirty="0" smtClean="0">
                <a:solidFill>
                  <a:schemeClr val="bg1"/>
                </a:solidFill>
              </a:rPr>
              <a:t> </a:t>
            </a:r>
            <a:r>
              <a:rPr lang="sk-SK" sz="1800" dirty="0" err="1" smtClean="0">
                <a:solidFill>
                  <a:schemeClr val="bg1"/>
                </a:solidFill>
              </a:rPr>
              <a:t>one</a:t>
            </a:r>
            <a:r>
              <a:rPr lang="sk-SK" sz="1800" dirty="0" smtClean="0">
                <a:solidFill>
                  <a:schemeClr val="bg1"/>
                </a:solidFill>
              </a:rPr>
              <a:t> </a:t>
            </a:r>
            <a:r>
              <a:rPr lang="sk-SK" sz="1800" dirty="0" err="1" smtClean="0">
                <a:solidFill>
                  <a:schemeClr val="bg1"/>
                </a:solidFill>
              </a:rPr>
              <a:t>apple</a:t>
            </a:r>
            <a:r>
              <a:rPr lang="sk-SK" sz="1800" dirty="0" smtClean="0">
                <a:solidFill>
                  <a:schemeClr val="bg1"/>
                </a:solidFill>
              </a:rPr>
              <a:t> </a:t>
            </a:r>
          </a:p>
          <a:p>
            <a:endParaRPr lang="sk-SK" sz="1800" dirty="0" smtClean="0">
              <a:solidFill>
                <a:schemeClr val="bg1"/>
              </a:solidFill>
            </a:endParaRPr>
          </a:p>
          <a:p>
            <a:r>
              <a:rPr lang="sk-SK" sz="2000" b="1" dirty="0" err="1" smtClean="0">
                <a:solidFill>
                  <a:schemeClr val="bg1"/>
                </a:solidFill>
              </a:rPr>
              <a:t>Lunch</a:t>
            </a:r>
            <a:r>
              <a:rPr lang="sk-SK" sz="2000" b="1" dirty="0" smtClean="0">
                <a:solidFill>
                  <a:schemeClr val="bg1"/>
                </a:solidFill>
              </a:rPr>
              <a:t>: </a:t>
            </a:r>
            <a:r>
              <a:rPr lang="sk-SK" sz="2000" b="1" dirty="0" err="1" smtClean="0">
                <a:solidFill>
                  <a:schemeClr val="bg1"/>
                </a:solidFill>
              </a:rPr>
              <a:t>garlic</a:t>
            </a:r>
            <a:r>
              <a:rPr lang="sk-SK" sz="2000" b="1" dirty="0" smtClean="0">
                <a:solidFill>
                  <a:schemeClr val="bg1"/>
                </a:solidFill>
              </a:rPr>
              <a:t> </a:t>
            </a:r>
            <a:r>
              <a:rPr lang="sk-SK" sz="2000" b="1" dirty="0" err="1" smtClean="0">
                <a:solidFill>
                  <a:schemeClr val="bg1"/>
                </a:solidFill>
              </a:rPr>
              <a:t>soup</a:t>
            </a:r>
            <a:r>
              <a:rPr lang="sk-SK" sz="2000" b="1" dirty="0" smtClean="0">
                <a:solidFill>
                  <a:schemeClr val="bg1"/>
                </a:solidFill>
              </a:rPr>
              <a:t>-</a:t>
            </a:r>
            <a:r>
              <a:rPr lang="sk-SK" sz="1800" dirty="0" smtClean="0">
                <a:solidFill>
                  <a:schemeClr val="bg1"/>
                </a:solidFill>
              </a:rPr>
              <a:t> </a:t>
            </a:r>
            <a:r>
              <a:rPr lang="sk-SK" sz="1800" dirty="0" err="1" smtClean="0">
                <a:solidFill>
                  <a:schemeClr val="bg1"/>
                </a:solidFill>
              </a:rPr>
              <a:t>garlic,oil,water,salt,pepper,cheese</a:t>
            </a:r>
            <a:endParaRPr lang="sk-SK" sz="1800" dirty="0" smtClean="0">
              <a:solidFill>
                <a:schemeClr val="bg1"/>
              </a:solidFill>
            </a:endParaRPr>
          </a:p>
          <a:p>
            <a:r>
              <a:rPr lang="sk-SK" sz="2000" b="1" dirty="0" smtClean="0">
                <a:solidFill>
                  <a:schemeClr val="bg1"/>
                </a:solidFill>
              </a:rPr>
              <a:t>Soba </a:t>
            </a:r>
            <a:r>
              <a:rPr lang="sk-SK" sz="2000" b="1" dirty="0" err="1" smtClean="0">
                <a:solidFill>
                  <a:schemeClr val="bg1"/>
                </a:solidFill>
              </a:rPr>
              <a:t>noodles</a:t>
            </a:r>
            <a:r>
              <a:rPr lang="sk-SK" sz="2000" b="1" dirty="0" smtClean="0">
                <a:solidFill>
                  <a:schemeClr val="bg1"/>
                </a:solidFill>
              </a:rPr>
              <a:t>- </a:t>
            </a:r>
            <a:r>
              <a:rPr lang="sk-SK" sz="1800" dirty="0" err="1" smtClean="0">
                <a:solidFill>
                  <a:schemeClr val="bg1"/>
                </a:solidFill>
              </a:rPr>
              <a:t>tofu</a:t>
            </a:r>
            <a:r>
              <a:rPr lang="sk-SK" sz="1800" dirty="0" smtClean="0">
                <a:solidFill>
                  <a:schemeClr val="bg1"/>
                </a:solidFill>
              </a:rPr>
              <a:t>, </a:t>
            </a:r>
            <a:r>
              <a:rPr lang="sk-SK" sz="1800" dirty="0" err="1" smtClean="0">
                <a:solidFill>
                  <a:schemeClr val="bg1"/>
                </a:solidFill>
              </a:rPr>
              <a:t>vegetables,noodles,peanut</a:t>
            </a:r>
            <a:r>
              <a:rPr lang="sk-SK" sz="1800" dirty="0" smtClean="0">
                <a:solidFill>
                  <a:schemeClr val="bg1"/>
                </a:solidFill>
              </a:rPr>
              <a:t> </a:t>
            </a:r>
            <a:r>
              <a:rPr lang="sk-SK" sz="1800" dirty="0" err="1" smtClean="0">
                <a:solidFill>
                  <a:schemeClr val="bg1"/>
                </a:solidFill>
              </a:rPr>
              <a:t>butter,honey,spring</a:t>
            </a:r>
            <a:r>
              <a:rPr lang="sk-SK" sz="1800" dirty="0" smtClean="0">
                <a:solidFill>
                  <a:schemeClr val="bg1"/>
                </a:solidFill>
              </a:rPr>
              <a:t> </a:t>
            </a:r>
            <a:r>
              <a:rPr lang="sk-SK" sz="1800" dirty="0" err="1" smtClean="0">
                <a:solidFill>
                  <a:schemeClr val="bg1"/>
                </a:solidFill>
              </a:rPr>
              <a:t>onion</a:t>
            </a:r>
            <a:endParaRPr lang="sk-SK" sz="2000" b="1" dirty="0" smtClean="0">
              <a:solidFill>
                <a:schemeClr val="bg1"/>
              </a:solidFill>
            </a:endParaRPr>
          </a:p>
          <a:p>
            <a:r>
              <a:rPr lang="sk-SK" sz="2000" dirty="0" smtClean="0">
                <a:solidFill>
                  <a:schemeClr val="bg1"/>
                </a:solidFill>
              </a:rPr>
              <a:t> </a:t>
            </a:r>
            <a:r>
              <a:rPr lang="sk-SK" sz="2000" b="1" dirty="0" err="1" smtClean="0">
                <a:solidFill>
                  <a:schemeClr val="bg1"/>
                </a:solidFill>
              </a:rPr>
              <a:t>Dessert</a:t>
            </a:r>
            <a:r>
              <a:rPr lang="sk-SK" sz="2000" b="1" dirty="0" smtClean="0">
                <a:solidFill>
                  <a:schemeClr val="bg1"/>
                </a:solidFill>
              </a:rPr>
              <a:t>: </a:t>
            </a:r>
            <a:r>
              <a:rPr lang="sk-SK" sz="2000" b="1" dirty="0" err="1" smtClean="0">
                <a:solidFill>
                  <a:schemeClr val="bg1"/>
                </a:solidFill>
              </a:rPr>
              <a:t>piece</a:t>
            </a:r>
            <a:r>
              <a:rPr lang="sk-SK" sz="2000" b="1" dirty="0" smtClean="0">
                <a:solidFill>
                  <a:schemeClr val="bg1"/>
                </a:solidFill>
              </a:rPr>
              <a:t> </a:t>
            </a:r>
            <a:r>
              <a:rPr lang="sk-SK" sz="2000" b="1" dirty="0" err="1" smtClean="0">
                <a:solidFill>
                  <a:schemeClr val="bg1"/>
                </a:solidFill>
              </a:rPr>
              <a:t>of</a:t>
            </a:r>
            <a:r>
              <a:rPr lang="sk-SK" sz="2000" b="1" dirty="0" smtClean="0">
                <a:solidFill>
                  <a:schemeClr val="bg1"/>
                </a:solidFill>
              </a:rPr>
              <a:t> </a:t>
            </a:r>
            <a:r>
              <a:rPr lang="sk-SK" sz="2000" b="1" dirty="0" err="1" smtClean="0">
                <a:solidFill>
                  <a:schemeClr val="bg1"/>
                </a:solidFill>
              </a:rPr>
              <a:t>chocolate</a:t>
            </a:r>
            <a:endParaRPr lang="sk-SK" sz="2000" b="1" dirty="0" smtClean="0">
              <a:solidFill>
                <a:schemeClr val="bg1"/>
              </a:solidFill>
            </a:endParaRPr>
          </a:p>
          <a:p>
            <a:endParaRPr lang="sk-SK" sz="2000" b="1" dirty="0" smtClean="0">
              <a:solidFill>
                <a:schemeClr val="bg1"/>
              </a:solidFill>
            </a:endParaRPr>
          </a:p>
          <a:p>
            <a:r>
              <a:rPr lang="sk-SK" sz="2000" b="1" dirty="0" err="1" smtClean="0">
                <a:solidFill>
                  <a:schemeClr val="bg1"/>
                </a:solidFill>
              </a:rPr>
              <a:t>Snack</a:t>
            </a:r>
            <a:r>
              <a:rPr lang="sk-SK" sz="2000" b="1" dirty="0" smtClean="0">
                <a:solidFill>
                  <a:schemeClr val="bg1"/>
                </a:solidFill>
              </a:rPr>
              <a:t>: „</a:t>
            </a:r>
            <a:r>
              <a:rPr lang="sk-SK" sz="2000" b="1" dirty="0" err="1" smtClean="0">
                <a:solidFill>
                  <a:schemeClr val="bg1"/>
                </a:solidFill>
              </a:rPr>
              <a:t>snack</a:t>
            </a:r>
            <a:r>
              <a:rPr lang="sk-SK" sz="2000" b="1" dirty="0" smtClean="0">
                <a:solidFill>
                  <a:schemeClr val="bg1"/>
                </a:solidFill>
              </a:rPr>
              <a:t> plate“-</a:t>
            </a:r>
            <a:r>
              <a:rPr lang="sk-SK" sz="1800" dirty="0" smtClean="0">
                <a:solidFill>
                  <a:schemeClr val="bg1"/>
                </a:solidFill>
              </a:rPr>
              <a:t> </a:t>
            </a:r>
            <a:r>
              <a:rPr lang="sk-SK" sz="1800" dirty="0" err="1" smtClean="0">
                <a:solidFill>
                  <a:schemeClr val="bg1"/>
                </a:solidFill>
              </a:rPr>
              <a:t>hummus,carrot,grapes,“dupetky</a:t>
            </a:r>
            <a:r>
              <a:rPr lang="sk-SK" sz="1800" dirty="0" smtClean="0">
                <a:solidFill>
                  <a:schemeClr val="bg1"/>
                </a:solidFill>
              </a:rPr>
              <a:t>“</a:t>
            </a:r>
          </a:p>
          <a:p>
            <a:r>
              <a:rPr lang="sk-SK" sz="1800" b="1" dirty="0" err="1" smtClean="0">
                <a:solidFill>
                  <a:schemeClr val="bg1"/>
                </a:solidFill>
              </a:rPr>
              <a:t>Dinner</a:t>
            </a:r>
            <a:r>
              <a:rPr lang="sk-SK" sz="1800" b="1" dirty="0" smtClean="0">
                <a:solidFill>
                  <a:schemeClr val="bg1"/>
                </a:solidFill>
              </a:rPr>
              <a:t>: </a:t>
            </a:r>
            <a:r>
              <a:rPr lang="sk-SK" sz="1800" b="1" dirty="0" err="1" smtClean="0">
                <a:solidFill>
                  <a:schemeClr val="bg1"/>
                </a:solidFill>
              </a:rPr>
              <a:t>Quinoa</a:t>
            </a:r>
            <a:r>
              <a:rPr lang="sk-SK" sz="1800" b="1" dirty="0" smtClean="0">
                <a:solidFill>
                  <a:schemeClr val="bg1"/>
                </a:solidFill>
              </a:rPr>
              <a:t> </a:t>
            </a:r>
            <a:r>
              <a:rPr lang="sk-SK" sz="1800" b="1" dirty="0" err="1" smtClean="0">
                <a:solidFill>
                  <a:schemeClr val="bg1"/>
                </a:solidFill>
              </a:rPr>
              <a:t>salad</a:t>
            </a:r>
            <a:r>
              <a:rPr lang="sk-SK" sz="1800" b="1" dirty="0" smtClean="0">
                <a:solidFill>
                  <a:schemeClr val="bg1"/>
                </a:solidFill>
              </a:rPr>
              <a:t> </a:t>
            </a:r>
            <a:r>
              <a:rPr lang="sk-SK" sz="1800" b="1" dirty="0" err="1" smtClean="0">
                <a:solidFill>
                  <a:schemeClr val="bg1"/>
                </a:solidFill>
              </a:rPr>
              <a:t>with</a:t>
            </a:r>
            <a:r>
              <a:rPr lang="sk-SK" sz="1800" b="1" dirty="0" smtClean="0">
                <a:solidFill>
                  <a:schemeClr val="bg1"/>
                </a:solidFill>
              </a:rPr>
              <a:t> Camembert- </a:t>
            </a:r>
            <a:r>
              <a:rPr lang="sk-SK" sz="1800" dirty="0" err="1" smtClean="0">
                <a:solidFill>
                  <a:schemeClr val="bg1"/>
                </a:solidFill>
              </a:rPr>
              <a:t>sweet</a:t>
            </a:r>
            <a:r>
              <a:rPr lang="sk-SK" sz="1800" dirty="0" smtClean="0">
                <a:solidFill>
                  <a:schemeClr val="bg1"/>
                </a:solidFill>
              </a:rPr>
              <a:t> </a:t>
            </a:r>
            <a:r>
              <a:rPr lang="sk-SK" sz="1800" dirty="0" err="1" smtClean="0">
                <a:solidFill>
                  <a:schemeClr val="bg1"/>
                </a:solidFill>
              </a:rPr>
              <a:t>potatoes</a:t>
            </a:r>
            <a:r>
              <a:rPr lang="sk-SK" sz="1800" dirty="0" smtClean="0">
                <a:solidFill>
                  <a:schemeClr val="bg1"/>
                </a:solidFill>
              </a:rPr>
              <a:t>, </a:t>
            </a:r>
            <a:r>
              <a:rPr lang="sk-SK" sz="1800" dirty="0" err="1" smtClean="0">
                <a:solidFill>
                  <a:schemeClr val="bg1"/>
                </a:solidFill>
              </a:rPr>
              <a:t>chickpeas</a:t>
            </a:r>
            <a:r>
              <a:rPr lang="sk-SK" sz="1800" dirty="0" smtClean="0">
                <a:solidFill>
                  <a:schemeClr val="bg1"/>
                </a:solidFill>
              </a:rPr>
              <a:t>, </a:t>
            </a:r>
            <a:r>
              <a:rPr lang="sk-SK" sz="1800" dirty="0" err="1" smtClean="0">
                <a:solidFill>
                  <a:schemeClr val="bg1"/>
                </a:solidFill>
              </a:rPr>
              <a:t>broccoli</a:t>
            </a:r>
            <a:r>
              <a:rPr lang="sk-SK" sz="1800" dirty="0" smtClean="0">
                <a:solidFill>
                  <a:schemeClr val="bg1"/>
                </a:solidFill>
              </a:rPr>
              <a:t>, </a:t>
            </a:r>
            <a:r>
              <a:rPr lang="sk-SK" sz="1800" dirty="0" err="1" smtClean="0">
                <a:solidFill>
                  <a:schemeClr val="bg1"/>
                </a:solidFill>
              </a:rPr>
              <a:t>lemon</a:t>
            </a:r>
            <a:r>
              <a:rPr lang="sk-SK" sz="1800" dirty="0" smtClean="0">
                <a:solidFill>
                  <a:schemeClr val="bg1"/>
                </a:solidFill>
              </a:rPr>
              <a:t> </a:t>
            </a:r>
            <a:r>
              <a:rPr lang="sk-SK" sz="1800" dirty="0" err="1" smtClean="0">
                <a:solidFill>
                  <a:schemeClr val="bg1"/>
                </a:solidFill>
              </a:rPr>
              <a:t>juic,honey,olive</a:t>
            </a:r>
            <a:r>
              <a:rPr lang="sk-SK" sz="1800" dirty="0" smtClean="0">
                <a:solidFill>
                  <a:schemeClr val="bg1"/>
                </a:solidFill>
              </a:rPr>
              <a:t> </a:t>
            </a:r>
            <a:r>
              <a:rPr lang="sk-SK" sz="1800" dirty="0" err="1" smtClean="0">
                <a:solidFill>
                  <a:schemeClr val="bg1"/>
                </a:solidFill>
              </a:rPr>
              <a:t>oil,parsley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1660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2656"/>
            <a:ext cx="4045992" cy="628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28560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611560" y="620688"/>
            <a:ext cx="7920880" cy="5832648"/>
          </a:xfrm>
        </p:spPr>
        <p:txBody>
          <a:bodyPr>
            <a:normAutofit/>
          </a:bodyPr>
          <a:lstStyle/>
          <a:p>
            <a:r>
              <a:rPr lang="sk-SK" sz="2200" dirty="0" smtClean="0"/>
              <a:t>Zelerová šťava + Para orech</a:t>
            </a:r>
          </a:p>
          <a:p>
            <a:r>
              <a:rPr lang="sk-SK" sz="2200" b="1" dirty="0" smtClean="0"/>
              <a:t>Raňajky: </a:t>
            </a:r>
            <a:r>
              <a:rPr lang="sk-SK" sz="2000" b="1" dirty="0" err="1" smtClean="0"/>
              <a:t>Ricottové</a:t>
            </a:r>
            <a:r>
              <a:rPr lang="sk-SK" sz="2000" b="1" dirty="0" smtClean="0"/>
              <a:t> lievance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k-SK" sz="1700" dirty="0" err="1" smtClean="0"/>
              <a:t>Špaldová</a:t>
            </a:r>
            <a:r>
              <a:rPr lang="sk-SK" sz="1700" dirty="0" smtClean="0"/>
              <a:t> a hladká </a:t>
            </a:r>
            <a:r>
              <a:rPr lang="sk-SK" sz="1700" dirty="0" err="1" smtClean="0"/>
              <a:t>múka,vajíčko,banán</a:t>
            </a:r>
            <a:r>
              <a:rPr lang="sk-SK" sz="1700" dirty="0" smtClean="0"/>
              <a:t>, </a:t>
            </a:r>
            <a:r>
              <a:rPr lang="sk-SK" sz="1700" dirty="0" err="1" smtClean="0"/>
              <a:t>ricotta,med,škorica,maslo,kokos.olej,mrazené</a:t>
            </a:r>
            <a:r>
              <a:rPr lang="sk-SK" sz="1700" dirty="0" smtClean="0"/>
              <a:t> </a:t>
            </a:r>
            <a:r>
              <a:rPr lang="sk-SK" sz="1700" dirty="0" err="1" smtClean="0"/>
              <a:t>ovocie,jogurt,chia</a:t>
            </a:r>
            <a:r>
              <a:rPr lang="sk-SK" sz="1700" dirty="0" smtClean="0"/>
              <a:t> </a:t>
            </a:r>
            <a:r>
              <a:rPr lang="sk-SK" sz="1700" dirty="0" err="1" smtClean="0"/>
              <a:t>semienka,arašídové</a:t>
            </a:r>
            <a:r>
              <a:rPr lang="sk-SK" sz="1700" dirty="0" smtClean="0"/>
              <a:t> </a:t>
            </a:r>
            <a:r>
              <a:rPr lang="sk-SK" sz="1700" dirty="0" err="1" smtClean="0"/>
              <a:t>máslo</a:t>
            </a:r>
            <a:endParaRPr lang="sk-SK" sz="1700" dirty="0" smtClean="0"/>
          </a:p>
          <a:p>
            <a:r>
              <a:rPr lang="sk-SK" sz="2200" b="1" dirty="0" smtClean="0"/>
              <a:t>Desiata: Ovocie: </a:t>
            </a:r>
            <a:r>
              <a:rPr lang="sk-SK" sz="1800" dirty="0" smtClean="0"/>
              <a:t>½ banán,½ </a:t>
            </a:r>
            <a:r>
              <a:rPr lang="sk-SK" sz="1800" dirty="0"/>
              <a:t>jablko, </a:t>
            </a:r>
            <a:r>
              <a:rPr lang="sk-SK" sz="1800" dirty="0" smtClean="0"/>
              <a:t>½ mango</a:t>
            </a:r>
          </a:p>
          <a:p>
            <a:r>
              <a:rPr lang="sk-SK" sz="2200" b="1" dirty="0" smtClean="0"/>
              <a:t>Obed: Kurací vývar:</a:t>
            </a:r>
          </a:p>
          <a:p>
            <a:r>
              <a:rPr lang="sk-SK" sz="2200" b="1" dirty="0" smtClean="0"/>
              <a:t>Rezance s </a:t>
            </a:r>
            <a:r>
              <a:rPr lang="sk-SK" sz="2200" b="1" dirty="0" err="1" smtClean="0"/>
              <a:t>tofu</a:t>
            </a:r>
            <a:r>
              <a:rPr lang="sk-SK" sz="2200" b="1" dirty="0" smtClean="0"/>
              <a:t> a </a:t>
            </a:r>
            <a:r>
              <a:rPr lang="sk-SK" sz="2200" b="1" dirty="0" err="1" smtClean="0"/>
              <a:t>arašídovo-medovou</a:t>
            </a:r>
            <a:r>
              <a:rPr lang="sk-SK" sz="2200" b="1" dirty="0" smtClean="0"/>
              <a:t> omáčkou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k-SK" sz="1800" dirty="0" smtClean="0"/>
              <a:t>Soba rezance, </a:t>
            </a:r>
            <a:r>
              <a:rPr lang="sk-SK" sz="1800" dirty="0" err="1" smtClean="0"/>
              <a:t>tofu,zelenina,sójová</a:t>
            </a:r>
            <a:r>
              <a:rPr lang="sk-SK" sz="1800" dirty="0" smtClean="0"/>
              <a:t> </a:t>
            </a:r>
            <a:r>
              <a:rPr lang="sk-SK" sz="1800" dirty="0" err="1" smtClean="0"/>
              <a:t>omáčka,med,araš.m</a:t>
            </a:r>
            <a:r>
              <a:rPr lang="sk-SK" sz="1800" dirty="0" smtClean="0"/>
              <a:t>.,</a:t>
            </a:r>
          </a:p>
          <a:p>
            <a:pPr marL="365760" lvl="1" indent="0">
              <a:buNone/>
            </a:pPr>
            <a:r>
              <a:rPr lang="sk-SK" sz="1800" dirty="0" smtClean="0"/>
              <a:t>Jarná </a:t>
            </a:r>
            <a:r>
              <a:rPr lang="sk-SK" sz="1800" dirty="0" err="1" smtClean="0"/>
              <a:t>cibuľka,soľ,kurkuma,sladká</a:t>
            </a:r>
            <a:r>
              <a:rPr lang="sk-SK" sz="1800" dirty="0" smtClean="0"/>
              <a:t> </a:t>
            </a:r>
            <a:r>
              <a:rPr lang="sk-SK" sz="1800" dirty="0" err="1" smtClean="0"/>
              <a:t>paprka</a:t>
            </a:r>
            <a:r>
              <a:rPr lang="sk-SK" sz="1800" dirty="0" smtClean="0"/>
              <a:t> </a:t>
            </a:r>
          </a:p>
          <a:p>
            <a:r>
              <a:rPr lang="sk-SK" sz="2200" b="1" dirty="0" err="1" smtClean="0"/>
              <a:t>Dezert:kúsok</a:t>
            </a:r>
            <a:r>
              <a:rPr lang="sk-SK" sz="2200" b="1" dirty="0" smtClean="0"/>
              <a:t> čokolády </a:t>
            </a:r>
            <a:endParaRPr lang="sk-SK" sz="2200" dirty="0" smtClean="0"/>
          </a:p>
          <a:p>
            <a:r>
              <a:rPr lang="sk-SK" sz="2200" b="1" dirty="0" smtClean="0"/>
              <a:t>Olovrant: „</a:t>
            </a:r>
            <a:r>
              <a:rPr lang="sk-SK" sz="2200" b="1" dirty="0" err="1" smtClean="0"/>
              <a:t>snack</a:t>
            </a:r>
            <a:r>
              <a:rPr lang="sk-SK" sz="2200" b="1" dirty="0" smtClean="0"/>
              <a:t> tanier podľa chuti“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k-SK" sz="1800" dirty="0" smtClean="0"/>
              <a:t>Hrozno, syr, mrkva, </a:t>
            </a:r>
            <a:r>
              <a:rPr lang="sk-SK" sz="1800" dirty="0" err="1" smtClean="0"/>
              <a:t>dupetky</a:t>
            </a:r>
            <a:r>
              <a:rPr lang="sk-SK" sz="1800" dirty="0" smtClean="0"/>
              <a:t>, </a:t>
            </a:r>
            <a:r>
              <a:rPr lang="sk-SK" sz="1800" dirty="0" err="1" smtClean="0"/>
              <a:t>hummus</a:t>
            </a:r>
            <a:endParaRPr lang="sk-SK" sz="1800" dirty="0" smtClean="0"/>
          </a:p>
          <a:p>
            <a:r>
              <a:rPr lang="sk-SK" sz="2200" b="1" dirty="0" smtClean="0"/>
              <a:t>Večera: teplý šalát s Camembert syrom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k-SK" sz="1700" dirty="0" err="1" smtClean="0"/>
              <a:t>Quinoa,cícer,brokolica,batát,Camembert,citron</a:t>
            </a:r>
            <a:r>
              <a:rPr lang="sk-SK" sz="1700" dirty="0" smtClean="0"/>
              <a:t>. </a:t>
            </a:r>
            <a:r>
              <a:rPr lang="sk-SK" sz="1700" dirty="0" err="1" smtClean="0"/>
              <a:t>šťava,olivový</a:t>
            </a:r>
            <a:r>
              <a:rPr lang="sk-SK" sz="1700" dirty="0" smtClean="0"/>
              <a:t> olej, </a:t>
            </a:r>
            <a:r>
              <a:rPr lang="sk-SK" sz="1700" dirty="0" err="1" smtClean="0"/>
              <a:t>med,petržlenová</a:t>
            </a:r>
            <a:r>
              <a:rPr lang="sk-SK" sz="1700" dirty="0" smtClean="0"/>
              <a:t> vňať </a:t>
            </a:r>
            <a:endParaRPr lang="ru-RU" sz="1700" dirty="0"/>
          </a:p>
        </p:txBody>
      </p:sp>
    </p:spTree>
    <p:extLst>
      <p:ext uri="{BB962C8B-B14F-4D97-AF65-F5344CB8AC3E}">
        <p14:creationId xmlns:p14="http://schemas.microsoft.com/office/powerpoint/2010/main" val="1008781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1600" y="2996952"/>
            <a:ext cx="702474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sk-SK" dirty="0" smtClean="0">
                <a:latin typeface="Kokila" panose="020B0604020202020204" pitchFamily="34" charset="0"/>
                <a:cs typeface="Kokila" panose="020B0604020202020204" pitchFamily="34" charset="0"/>
              </a:rPr>
              <a:t>Aby veta </a:t>
            </a:r>
            <a:r>
              <a:rPr lang="sk-SK" dirty="0" smtClean="0"/>
              <a:t>„</a:t>
            </a:r>
            <a:r>
              <a:rPr lang="sk-SK" b="1" dirty="0" smtClean="0">
                <a:latin typeface="Lucida Handwriting" panose="03010101010101010101" pitchFamily="66" charset="0"/>
              </a:rPr>
              <a:t>Podporme slovenských výrobcov</a:t>
            </a:r>
            <a:r>
              <a:rPr lang="sk-SK" dirty="0" smtClean="0"/>
              <a:t>. “ </a:t>
            </a:r>
            <a:r>
              <a:rPr lang="sk-SK" dirty="0" smtClean="0">
                <a:latin typeface="Kokila" panose="020B0604020202020204" pitchFamily="34" charset="0"/>
                <a:cs typeface="Kokila" panose="020B0604020202020204" pitchFamily="34" charset="0"/>
              </a:rPr>
              <a:t>nebol len slogan v novinách, ale každodenným činom!</a:t>
            </a:r>
            <a:endParaRPr lang="en-US" dirty="0">
              <a:latin typeface="Kokila" panose="020B0604020202020204" pitchFamily="34" charset="0"/>
              <a:cs typeface="Kokila" panose="020B060402020202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1" y="4464069"/>
            <a:ext cx="4297381" cy="1629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7709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3608" y="404664"/>
            <a:ext cx="7024744" cy="1143000"/>
          </a:xfrm>
        </p:spPr>
        <p:txBody>
          <a:bodyPr>
            <a:normAutofit/>
          </a:bodyPr>
          <a:lstStyle/>
          <a:p>
            <a:r>
              <a:rPr lang="sk-SK" sz="3200" dirty="0" smtClean="0"/>
              <a:t>Para orech</a:t>
            </a:r>
            <a:br>
              <a:rPr lang="sk-SK" sz="3200" dirty="0" smtClean="0"/>
            </a:br>
            <a:r>
              <a:rPr lang="sk-SK" sz="3200" dirty="0" smtClean="0"/>
              <a:t>+zelerová šťava           Raňajky                </a:t>
            </a:r>
            <a:endParaRPr lang="ru-RU" sz="3200" dirty="0"/>
          </a:p>
        </p:txBody>
      </p:sp>
      <p:sp>
        <p:nvSpPr>
          <p:cNvPr id="4" name="Zástupný symbol obsahu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sk-SK" dirty="0" err="1" smtClean="0"/>
              <a:t>bvvdht</a:t>
            </a:r>
            <a:endParaRPr lang="ru-RU" dirty="0"/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14"/>
          </p:nvPr>
        </p:nvSpPr>
        <p:spPr>
          <a:xfrm>
            <a:off x="4355976" y="2313430"/>
            <a:ext cx="3709032" cy="4067897"/>
          </a:xfrm>
        </p:spPr>
        <p:txBody>
          <a:bodyPr/>
          <a:lstStyle/>
          <a:p>
            <a:endParaRPr lang="sk-SK" dirty="0"/>
          </a:p>
          <a:p>
            <a:endParaRPr lang="sk-SK" dirty="0" smtClean="0"/>
          </a:p>
          <a:p>
            <a:endParaRPr lang="sk-SK" dirty="0"/>
          </a:p>
          <a:p>
            <a:endParaRPr lang="sk-SK" dirty="0" smtClean="0"/>
          </a:p>
          <a:p>
            <a:endParaRPr lang="sk-SK" dirty="0"/>
          </a:p>
          <a:p>
            <a:endParaRPr lang="sk-SK" dirty="0" smtClean="0"/>
          </a:p>
          <a:p>
            <a:pPr>
              <a:buFont typeface="Arial" panose="020B0604020202020204" pitchFamily="34" charset="0"/>
              <a:buChar char="•"/>
            </a:pPr>
            <a:endParaRPr lang="ru-RU" sz="18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327029"/>
            <a:ext cx="3563514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67" b="-11125"/>
          <a:stretch/>
        </p:blipFill>
        <p:spPr bwMode="auto">
          <a:xfrm>
            <a:off x="752202" y="2200275"/>
            <a:ext cx="3542552" cy="4324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7578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Desiata              Obed 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204864"/>
            <a:ext cx="3091408" cy="4121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348880"/>
            <a:ext cx="3836289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9798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Dezert             Olovrant 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4480" y="2312988"/>
            <a:ext cx="2620565" cy="349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404" y="2312988"/>
            <a:ext cx="1942388" cy="3564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4467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Večera            Dezert 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75" t="11520" r="-1" b="6006"/>
          <a:stretch/>
        </p:blipFill>
        <p:spPr bwMode="auto">
          <a:xfrm rot="16200000">
            <a:off x="739117" y="2221323"/>
            <a:ext cx="3345287" cy="3600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695" y="2312988"/>
            <a:ext cx="1904134" cy="349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4714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7584" y="764704"/>
            <a:ext cx="7456674" cy="745152"/>
          </a:xfrm>
        </p:spPr>
        <p:txBody>
          <a:bodyPr/>
          <a:lstStyle/>
          <a:p>
            <a:r>
              <a:rPr lang="sk-SK" dirty="0" smtClean="0"/>
              <a:t>Chémia- </a:t>
            </a:r>
            <a:r>
              <a:rPr lang="sk-SK" sz="2700" dirty="0" smtClean="0"/>
              <a:t>chemické látky v potravinách </a:t>
            </a:r>
            <a:endParaRPr lang="ru-RU" sz="2700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683568" y="1556792"/>
            <a:ext cx="7848872" cy="4824536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sk-SK" dirty="0" err="1" smtClean="0"/>
              <a:t>Ricotta</a:t>
            </a:r>
            <a:r>
              <a:rPr lang="sk-SK" dirty="0" smtClean="0"/>
              <a:t>- </a:t>
            </a:r>
            <a:r>
              <a:rPr lang="sk-SK" sz="2000" dirty="0" smtClean="0"/>
              <a:t>Kyselina citrónová – </a:t>
            </a:r>
            <a:r>
              <a:rPr lang="sk-SK" sz="1800" dirty="0" smtClean="0"/>
              <a:t>regulátor kyslosti </a:t>
            </a:r>
          </a:p>
          <a:p>
            <a:pPr marL="68580" indent="0">
              <a:buNone/>
            </a:pPr>
            <a:r>
              <a:rPr lang="sk-SK" sz="1800" dirty="0" smtClean="0"/>
              <a:t>                      </a:t>
            </a:r>
            <a:r>
              <a:rPr lang="sk-SK" sz="1800" b="1" dirty="0" smtClean="0"/>
              <a:t>-</a:t>
            </a:r>
            <a:r>
              <a:rPr lang="sk-SK" sz="2000" dirty="0" smtClean="0"/>
              <a:t>Soľ </a:t>
            </a:r>
            <a:endParaRPr lang="sk-SK" sz="2000" dirty="0"/>
          </a:p>
          <a:p>
            <a:r>
              <a:rPr lang="sk-SK" dirty="0" smtClean="0"/>
              <a:t>Camembert- </a:t>
            </a:r>
            <a:r>
              <a:rPr lang="sk-SK" sz="2000" dirty="0" err="1" smtClean="0"/>
              <a:t>Mykrobialne</a:t>
            </a:r>
            <a:r>
              <a:rPr lang="sk-SK" sz="2000" dirty="0" smtClean="0"/>
              <a:t> </a:t>
            </a:r>
            <a:r>
              <a:rPr lang="sk-SK" sz="2000" dirty="0"/>
              <a:t>syridlo</a:t>
            </a:r>
            <a:r>
              <a:rPr lang="sk-SK" dirty="0"/>
              <a:t>- </a:t>
            </a:r>
            <a:r>
              <a:rPr lang="sk-SK" sz="1800" dirty="0"/>
              <a:t>syrenie </a:t>
            </a:r>
            <a:r>
              <a:rPr lang="sk-SK" sz="1800" dirty="0" smtClean="0"/>
              <a:t>syrov</a:t>
            </a:r>
            <a:endParaRPr lang="sk-SK" dirty="0"/>
          </a:p>
          <a:p>
            <a:r>
              <a:rPr lang="sk-SK" dirty="0" smtClean="0"/>
              <a:t>Med- </a:t>
            </a:r>
            <a:r>
              <a:rPr lang="sk-SK" sz="2000" dirty="0" smtClean="0"/>
              <a:t>fruktóza, glukóza </a:t>
            </a:r>
          </a:p>
          <a:p>
            <a:r>
              <a:rPr lang="sk-SK" dirty="0" err="1" smtClean="0"/>
              <a:t>Skyr</a:t>
            </a:r>
            <a:r>
              <a:rPr lang="sk-SK" dirty="0" smtClean="0"/>
              <a:t> –</a:t>
            </a:r>
            <a:r>
              <a:rPr lang="sk-SK" sz="2000" dirty="0" smtClean="0"/>
              <a:t> bakteriálne kultúry, veľký obsah </a:t>
            </a:r>
            <a:r>
              <a:rPr lang="sk-SK" sz="2000" dirty="0" err="1" smtClean="0"/>
              <a:t>bielkovin</a:t>
            </a:r>
            <a:r>
              <a:rPr lang="sk-SK" sz="2000" dirty="0" smtClean="0"/>
              <a:t> (</a:t>
            </a:r>
            <a:r>
              <a:rPr lang="sk-SK" sz="1600" dirty="0" smtClean="0"/>
              <a:t>odstredenie </a:t>
            </a:r>
            <a:r>
              <a:rPr lang="sk-SK" sz="1600" dirty="0" err="1" smtClean="0"/>
              <a:t>syrvátky</a:t>
            </a:r>
            <a:r>
              <a:rPr lang="sk-SK" sz="1600" dirty="0" smtClean="0"/>
              <a:t> po fermentácii)</a:t>
            </a:r>
          </a:p>
          <a:p>
            <a:r>
              <a:rPr lang="sk-SK" dirty="0" smtClean="0"/>
              <a:t>Čokoláda- </a:t>
            </a:r>
            <a:r>
              <a:rPr lang="sk-SK" sz="1800" dirty="0" smtClean="0"/>
              <a:t>cukor, glukózový sirup, </a:t>
            </a:r>
            <a:r>
              <a:rPr lang="sk-SK" sz="1800" dirty="0" err="1" smtClean="0"/>
              <a:t>dextróza</a:t>
            </a:r>
            <a:r>
              <a:rPr lang="sk-SK" sz="1800" dirty="0" smtClean="0"/>
              <a:t> (hroznový cukor),</a:t>
            </a:r>
          </a:p>
          <a:p>
            <a:pPr marL="68580" indent="0">
              <a:buNone/>
            </a:pPr>
            <a:r>
              <a:rPr lang="sk-SK" sz="1800" dirty="0" err="1" smtClean="0"/>
              <a:t>Bambucký</a:t>
            </a:r>
            <a:r>
              <a:rPr lang="sk-SK" sz="1800" dirty="0" err="1"/>
              <a:t>a</a:t>
            </a:r>
            <a:r>
              <a:rPr lang="sk-SK" sz="1800" dirty="0" smtClean="0"/>
              <a:t> palmový olej </a:t>
            </a:r>
          </a:p>
          <a:p>
            <a:r>
              <a:rPr lang="sk-SK" dirty="0" err="1" smtClean="0"/>
              <a:t>Tofu</a:t>
            </a:r>
            <a:r>
              <a:rPr lang="sk-SK" dirty="0" smtClean="0"/>
              <a:t>- </a:t>
            </a:r>
            <a:r>
              <a:rPr lang="sk-SK" sz="1800" dirty="0" smtClean="0"/>
              <a:t>prírodné zrážadlo</a:t>
            </a:r>
          </a:p>
          <a:p>
            <a:r>
              <a:rPr lang="sk-SK" dirty="0" smtClean="0"/>
              <a:t>Ovocie- </a:t>
            </a:r>
            <a:r>
              <a:rPr lang="sk-SK" sz="1800" dirty="0" err="1" smtClean="0"/>
              <a:t>monosacharidy</a:t>
            </a:r>
            <a:r>
              <a:rPr lang="sk-SK" sz="1800" dirty="0" smtClean="0"/>
              <a:t>(jednoduché cukry)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7440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64704"/>
            <a:ext cx="2903538" cy="387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utoShape 7" descr="https://mail.google.com/mail/u/1?ui=2&amp;ik=c31ad02e04&amp;attid=0.2&amp;permmsgid=msg-f:1694292514429072893&amp;th=17835610ac25f5fd&amp;view=fimg&amp;sz=s0-l75-ft&amp;attbid=ANGjdJ-C2P6FvkLqer8n3Sg9tp_jq-Z5lu5SnLP2omgfkrd9DQIr6LMmkeXhv1QSw8U5YsGVhWT88Rz_fI9pRTFTRfVd4KWMx9Qfz8F5ZbgDcZI8eL_hl_u2F6dUe9g&amp;disp=emb&amp;realattid=178355ffae4fe9d7dec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9" descr="https://mail.google.com/mail/u/1?ui=2&amp;ik=c31ad02e04&amp;attid=0.2&amp;permmsgid=msg-f:1694292514429072893&amp;th=17835610ac25f5fd&amp;view=fimg&amp;sz=s0-l75-ft&amp;attbid=ANGjdJ-C2P6FvkLqer8n3Sg9tp_jq-Z5lu5SnLP2omgfkrd9DQIr6LMmkeXhv1QSw8U5YsGVhWT88Rz_fI9pRTFTRfVd4KWMx9Qfz8F5ZbgDcZI8eL_hl_u2F6dUe9g&amp;disp=emb&amp;realattid=178355ffae4fe9d7dec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916832"/>
            <a:ext cx="3218412" cy="429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4870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7584" y="692696"/>
            <a:ext cx="7528682" cy="745152"/>
          </a:xfrm>
        </p:spPr>
        <p:txBody>
          <a:bodyPr/>
          <a:lstStyle/>
          <a:p>
            <a:r>
              <a:rPr lang="sk-SK" dirty="0" smtClean="0"/>
              <a:t>Fyzika</a:t>
            </a:r>
            <a:endParaRPr lang="ru-RU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755576" y="1412776"/>
            <a:ext cx="7776864" cy="4968552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sk-SK" sz="2000" dirty="0" smtClean="0"/>
              <a:t>Para </a:t>
            </a:r>
            <a:r>
              <a:rPr lang="sk-SK" sz="2000" dirty="0" err="1" smtClean="0"/>
              <a:t>orech+šťava</a:t>
            </a:r>
            <a:r>
              <a:rPr lang="sk-SK" sz="2000" dirty="0" smtClean="0"/>
              <a:t> 25 kcal </a:t>
            </a:r>
          </a:p>
          <a:p>
            <a:r>
              <a:rPr lang="sk-SK" sz="2000" dirty="0" smtClean="0"/>
              <a:t>Raňajky: 502 kcal </a:t>
            </a:r>
          </a:p>
          <a:p>
            <a:r>
              <a:rPr lang="sk-SK" sz="2000" dirty="0" smtClean="0"/>
              <a:t>Desiata: 300 kcal </a:t>
            </a:r>
          </a:p>
          <a:p>
            <a:r>
              <a:rPr lang="sk-SK" sz="2000" dirty="0" smtClean="0"/>
              <a:t>Obed: 510 kcal</a:t>
            </a:r>
          </a:p>
          <a:p>
            <a:r>
              <a:rPr lang="sk-SK" sz="2000" dirty="0" smtClean="0"/>
              <a:t>Dezert: 70 kcal</a:t>
            </a:r>
          </a:p>
          <a:p>
            <a:r>
              <a:rPr lang="sk-SK" sz="2000" dirty="0" smtClean="0"/>
              <a:t>Olovrant: 300 kcal </a:t>
            </a:r>
          </a:p>
          <a:p>
            <a:r>
              <a:rPr lang="sk-SK" sz="2000" dirty="0" smtClean="0"/>
              <a:t>Večera: 510 kcal </a:t>
            </a:r>
          </a:p>
          <a:p>
            <a:r>
              <a:rPr lang="sk-SK" sz="2000" dirty="0" smtClean="0"/>
              <a:t>Spolu: 2200 kcal </a:t>
            </a:r>
          </a:p>
          <a:p>
            <a:r>
              <a:rPr lang="sk-SK" sz="2000" dirty="0" smtClean="0"/>
              <a:t>Môj príjem je dostatočný. Podľa kalkulačky mám mať príjem okolo 2000 kcal.</a:t>
            </a:r>
          </a:p>
          <a:p>
            <a:r>
              <a:rPr lang="sk-SK" sz="2000" dirty="0" smtClean="0"/>
              <a:t>Kypriaci </a:t>
            </a:r>
            <a:r>
              <a:rPr lang="sk-SK" sz="2000" dirty="0" err="1" smtClean="0"/>
              <a:t>prášok-bezfosfátový</a:t>
            </a:r>
            <a:r>
              <a:rPr lang="sk-SK" sz="2000" dirty="0" smtClean="0"/>
              <a:t> </a:t>
            </a:r>
            <a:r>
              <a:rPr lang="sk-SK" sz="2000" dirty="0" err="1" smtClean="0"/>
              <a:t>k.p</a:t>
            </a:r>
            <a:r>
              <a:rPr lang="sk-SK" sz="2000" dirty="0" smtClean="0"/>
              <a:t>., </a:t>
            </a:r>
            <a:r>
              <a:rPr lang="sk-SK" sz="2000" dirty="0" err="1" smtClean="0"/>
              <a:t>čokoláda-oriešky</a:t>
            </a:r>
            <a:r>
              <a:rPr lang="sk-SK" sz="2000" dirty="0" smtClean="0"/>
              <a:t>,</a:t>
            </a:r>
          </a:p>
          <a:p>
            <a:endParaRPr lang="sk-SK" sz="2000" dirty="0" smtClean="0"/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592556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Luxusný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1248</TotalTime>
  <Words>783</Words>
  <Application>Microsoft Office PowerPoint</Application>
  <PresentationFormat>Prezentácia na obrazovke (4:3)</PresentationFormat>
  <Paragraphs>215</Paragraphs>
  <Slides>20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15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20</vt:i4>
      </vt:variant>
    </vt:vector>
  </HeadingPairs>
  <TitlesOfParts>
    <vt:vector size="36" baseType="lpstr">
      <vt:lpstr>Agency FB</vt:lpstr>
      <vt:lpstr>Algerian</vt:lpstr>
      <vt:lpstr>Arial</vt:lpstr>
      <vt:lpstr>Baskerville Old Face</vt:lpstr>
      <vt:lpstr>Berlin Sans FB</vt:lpstr>
      <vt:lpstr>Castellar</vt:lpstr>
      <vt:lpstr>Century Gothic</vt:lpstr>
      <vt:lpstr>French Script MT</vt:lpstr>
      <vt:lpstr>Georgia</vt:lpstr>
      <vt:lpstr>Kokila</vt:lpstr>
      <vt:lpstr>Lucida Handwriting</vt:lpstr>
      <vt:lpstr>Rockwell Condensed</vt:lpstr>
      <vt:lpstr>Segoe Script</vt:lpstr>
      <vt:lpstr>Wingdings</vt:lpstr>
      <vt:lpstr>Wingdings 2</vt:lpstr>
      <vt:lpstr>Austin</vt:lpstr>
      <vt:lpstr>Jedálniček Zelená škola</vt:lpstr>
      <vt:lpstr>Prezentácia programu PowerPoint</vt:lpstr>
      <vt:lpstr>Para orech +zelerová šťava           Raňajky                </vt:lpstr>
      <vt:lpstr>Desiata              Obed </vt:lpstr>
      <vt:lpstr>Dezert             Olovrant </vt:lpstr>
      <vt:lpstr>Večera            Dezert </vt:lpstr>
      <vt:lpstr>Chémia- chemické látky v potravinách </vt:lpstr>
      <vt:lpstr>Prezentácia programu PowerPoint</vt:lpstr>
      <vt:lpstr>Fyzika</vt:lpstr>
      <vt:lpstr>Ako šetriť energiu s potravinami </vt:lpstr>
      <vt:lpstr>Geografia </vt:lpstr>
      <vt:lpstr>Občianska náuka </vt:lpstr>
      <vt:lpstr>Prezentácia programu PowerPoint</vt:lpstr>
      <vt:lpstr>Dejepis- príchod  potravín  do Európy</vt:lpstr>
      <vt:lpstr>Matematika- potravinové míle</vt:lpstr>
      <vt:lpstr>Prezentácia programu PowerPoint</vt:lpstr>
      <vt:lpstr>Ruština- národnosť jedla </vt:lpstr>
      <vt:lpstr>Angličtina- translate my menu </vt:lpstr>
      <vt:lpstr>Prezentácia programu PowerPoint</vt:lpstr>
      <vt:lpstr>Aby veta „Podporme slovenských výrobcov. “ nebol len slogan v novinách, ale každodenným činom!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Jedálniček Zelená škola</dc:title>
  <dc:creator>TOSHIBA</dc:creator>
  <cp:lastModifiedBy>ziak</cp:lastModifiedBy>
  <cp:revision>66</cp:revision>
  <dcterms:created xsi:type="dcterms:W3CDTF">2021-03-09T16:35:09Z</dcterms:created>
  <dcterms:modified xsi:type="dcterms:W3CDTF">2021-03-22T11:07:17Z</dcterms:modified>
</cp:coreProperties>
</file>