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1" r:id="rId11"/>
    <p:sldId id="265" r:id="rId12"/>
    <p:sldId id="266" r:id="rId13"/>
    <p:sldId id="270" r:id="rId14"/>
    <p:sldId id="269" r:id="rId15"/>
    <p:sldId id="268" r:id="rId16"/>
    <p:sldId id="26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Staż palenia e-papierosów 16-17 latków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154-43A3-A72F-B3695610DDF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2154-43A3-A72F-B3695610DDF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2154-43A3-A72F-B3695610DDF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154-43A3-A72F-B3695610DDF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2154-43A3-A72F-B3695610DDF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2154-43A3-A72F-B3695610DDF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2154-43A3-A72F-B3695610DDF0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2154-43A3-A72F-B3695610DDF0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2154-43A3-A72F-B3695610DDF0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2154-43A3-A72F-B3695610DDF0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Arkusz1!$A$2:$A$6</c:f>
              <c:strCache>
                <c:ptCount val="5"/>
                <c:pt idx="0">
                  <c:v>Rok - 2 lata</c:v>
                </c:pt>
                <c:pt idx="1">
                  <c:v>2-5 lat</c:v>
                </c:pt>
                <c:pt idx="2">
                  <c:v>Krócej niż rok</c:v>
                </c:pt>
                <c:pt idx="3">
                  <c:v>Niezdecydowani</c:v>
                </c:pt>
                <c:pt idx="4">
                  <c:v>Powyżej 5 lat</c:v>
                </c:pt>
              </c:strCache>
            </c:strRef>
          </c:cat>
          <c:val>
            <c:numRef>
              <c:f>Arkusz1!$B$2:$B$6</c:f>
              <c:numCache>
                <c:formatCode>General</c:formatCode>
                <c:ptCount val="5"/>
                <c:pt idx="0">
                  <c:v>34</c:v>
                </c:pt>
                <c:pt idx="1">
                  <c:v>31</c:v>
                </c:pt>
                <c:pt idx="2">
                  <c:v>20</c:v>
                </c:pt>
                <c:pt idx="3">
                  <c:v>11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54-43A3-A72F-B3695610DDF0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5/30/2022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5/30/2022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5/30/2022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5/30/2022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5/30/2022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5/30/2022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5/30/2022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5/30/2022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5/30/2022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5/30/2022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5/30/2022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5/30/2022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ecsmedia.pl/c/jarmark-b-iext103992044.jpg" TargetMode="External"/><Relationship Id="rId3" Type="http://schemas.openxmlformats.org/officeDocument/2006/relationships/hyperlink" Target="https://www.heydoc.pl/s/article/Palenie-tytoniu-i-nikotynizm-objawy-skutki-leczenie" TargetMode="External"/><Relationship Id="rId7" Type="http://schemas.openxmlformats.org/officeDocument/2006/relationships/hyperlink" Target="https://pl.wikipedia.org/wiki/Bierne_palenie_tytoniu#/media/Plik:Smoke-by-a-window-in-a-pub.jpg" TargetMode="External"/><Relationship Id="rId2" Type="http://schemas.openxmlformats.org/officeDocument/2006/relationships/hyperlink" Target="https://parenting.pl/przyczyny-palenia-papierosow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l.wikipedia.org/wiki/Bierne_palenie_tytoniu" TargetMode="External"/><Relationship Id="rId5" Type="http://schemas.openxmlformats.org/officeDocument/2006/relationships/hyperlink" Target="https://i.wpimg.pl/640x284/portal-abczdrowie.wpcdn.pl/gallery/2015/09/09/shutterstock-112126841_6d46.jpg" TargetMode="External"/><Relationship Id="rId10" Type="http://schemas.openxmlformats.org/officeDocument/2006/relationships/hyperlink" Target="https://brpd.gov.pl/2020/12/28/alarmujace-wyniki-badan-e-papierosy-staly-sie-nalogiem-mlodziezy/" TargetMode="External"/><Relationship Id="rId4" Type="http://schemas.openxmlformats.org/officeDocument/2006/relationships/hyperlink" Target="https://i.wpimg.pl/648x0/portal-parenting.wpcdn.pl/gallery/2015/01/02/12989897375-1ac0761392-z_d61e.jpg" TargetMode="External"/><Relationship Id="rId9" Type="http://schemas.openxmlformats.org/officeDocument/2006/relationships/hyperlink" Target="https://www.youtube.com/watch?v=D-5EzHtdVm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ECDA4B-6AB1-4B0A-9E35-FB662BAFEA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1808" y="3212983"/>
            <a:ext cx="5518066" cy="2484574"/>
          </a:xfrm>
        </p:spPr>
        <p:txBody>
          <a:bodyPr>
            <a:normAutofit fontScale="90000"/>
          </a:bodyPr>
          <a:lstStyle/>
          <a:p>
            <a:r>
              <a:rPr lang="pl-PL" dirty="0"/>
              <a:t>„NIE” uzależnieniom od nikotyny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8501BC6-13D1-458D-8292-EBA405FB32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2274" y="654342"/>
            <a:ext cx="5357600" cy="2558641"/>
          </a:xfrm>
        </p:spPr>
        <p:txBody>
          <a:bodyPr/>
          <a:lstStyle/>
          <a:p>
            <a:r>
              <a:rPr lang="pl-PL" dirty="0"/>
              <a:t>Autor: Michał Wasilewski</a:t>
            </a:r>
          </a:p>
        </p:txBody>
      </p:sp>
      <p:pic>
        <p:nvPicPr>
          <p:cNvPr id="4" name="Taco Hemingway - POL Smoke (prod. Borucci)">
            <a:hlinkClick r:id="" action="ppaction://media"/>
            <a:extLst>
              <a:ext uri="{FF2B5EF4-FFF2-40B4-BE49-F238E27FC236}">
                <a16:creationId xmlns:a16="http://schemas.microsoft.com/office/drawing/2014/main" id="{F0BE861B-9CF4-4730-3300-F4A0B12F7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577" y="2551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3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96473C-D1A8-B1B8-01CC-DA94FF119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196" y="486562"/>
            <a:ext cx="8128943" cy="1398724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Część klipu do piosenki pt. „Nostalgia” Taco Hemingwaya odnosząca się do zabaw            i palenia</a:t>
            </a:r>
          </a:p>
        </p:txBody>
      </p:sp>
      <p:pic>
        <p:nvPicPr>
          <p:cNvPr id="7" name="Taco Hemingway - 'Nostalgia' (prod. Rumak)">
            <a:hlinkClick r:id="" action="ppaction://media"/>
            <a:extLst>
              <a:ext uri="{FF2B5EF4-FFF2-40B4-BE49-F238E27FC236}">
                <a16:creationId xmlns:a16="http://schemas.microsoft.com/office/drawing/2014/main" id="{AB084459-CF8C-EEB2-201D-7C750C4E9299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87805" end="1325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17850" y="2052638"/>
            <a:ext cx="7105650" cy="3997325"/>
          </a:xfrm>
        </p:spPr>
      </p:pic>
    </p:spTree>
    <p:extLst>
      <p:ext uri="{BB962C8B-B14F-4D97-AF65-F5344CB8AC3E}">
        <p14:creationId xmlns:p14="http://schemas.microsoft.com/office/powerpoint/2010/main" val="78574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5320F1-AC16-440B-B635-E8824AF1A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„POL </a:t>
            </a:r>
            <a:r>
              <a:rPr lang="pl-PL" dirty="0" err="1"/>
              <a:t>Smoke</a:t>
            </a:r>
            <a:r>
              <a:rPr lang="pl-PL" dirty="0"/>
              <a:t>” II - analiza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937FEAD-9DBB-43F0-BDA8-16861AF6D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8624" y="964734"/>
            <a:ext cx="9521515" cy="5085210"/>
          </a:xfrm>
        </p:spPr>
        <p:txBody>
          <a:bodyPr/>
          <a:lstStyle/>
          <a:p>
            <a:r>
              <a:rPr lang="pl-PL" dirty="0"/>
              <a:t>W kompozycji tej Szcześniak opisuje swój nałóg i to, jak z niego wyszedł.</a:t>
            </a:r>
          </a:p>
          <a:p>
            <a:r>
              <a:rPr lang="pl-PL" dirty="0"/>
              <a:t>Przekaz utworu jest prosty, natomiast artysta ułożył wersy tak zgrabnie, że trudno nie rozpocząć debaty – chociażby w swoim mózgu – na temat szkodliwości uzależnień. </a:t>
            </a:r>
          </a:p>
          <a:p>
            <a:r>
              <a:rPr lang="pl-PL" dirty="0"/>
              <a:t>Raper przyznaje się, że brał pieniądze na podtrzymanie nałogu od własnego dziadka, był tak zatracony, że nie bał się śmierci, mówi o dolegliwościach, które dokuczały mu, gdy nie miał przy sobie blanta, wspomina jak przeszukiwała go policja w 2009, w końcu dziękuje Bogu, że porzucił tę uwłaczającą praktykę, choć jest ateistą (motywy duchowości często pojawiają się w utworach wąsatego rapera).</a:t>
            </a:r>
          </a:p>
        </p:txBody>
      </p:sp>
    </p:spTree>
    <p:extLst>
      <p:ext uri="{BB962C8B-B14F-4D97-AF65-F5344CB8AC3E}">
        <p14:creationId xmlns:p14="http://schemas.microsoft.com/office/powerpoint/2010/main" val="327913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278973-19D3-4766-BDA8-C9CFBD32B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419450"/>
            <a:ext cx="7958331" cy="1465836"/>
          </a:xfrm>
        </p:spPr>
        <p:txBody>
          <a:bodyPr/>
          <a:lstStyle/>
          <a:p>
            <a:r>
              <a:rPr lang="pl-PL" dirty="0"/>
              <a:t>„POL </a:t>
            </a:r>
            <a:r>
              <a:rPr lang="pl-PL" dirty="0" err="1"/>
              <a:t>Smoke</a:t>
            </a:r>
            <a:r>
              <a:rPr lang="pl-PL" dirty="0"/>
              <a:t>” III - Wnioski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368B29A-7E27-4710-BC0D-73BD53208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8957" y="808056"/>
            <a:ext cx="9471181" cy="6049944"/>
          </a:xfrm>
        </p:spPr>
        <p:txBody>
          <a:bodyPr/>
          <a:lstStyle/>
          <a:p>
            <a:r>
              <a:rPr lang="pl-PL" dirty="0"/>
              <a:t>Trudno nie odnieść wrażenia, iż historia twórcy „Jarmarku” nie jest specjalnie wyjątkowa. Omawiane sytuacje nie zdarzają się rzadko, tak naprawdę o „ćpunach” słyszymy przy każdym rodzinnym obiedzie w niedzielę.</a:t>
            </a:r>
          </a:p>
          <a:p>
            <a:r>
              <a:rPr lang="pl-PL" dirty="0"/>
              <a:t>W „Jarmarku” o to chodzi. Raper ubiera generyczne, powtarzające się problemy Polaków w rapowe wersy, i udowadnia, że od czasów postkomunistycznych polska mentalność nie zmienia się pozytywnie – można wręcz stwierdzić, że ani trochę nie wyciągamy wniosków.</a:t>
            </a:r>
          </a:p>
          <a:p>
            <a:r>
              <a:rPr lang="pl-PL" dirty="0"/>
              <a:t>Manifest, który omawiam, jest szczególnie przystępny dla młodzieży, gdyż Taco Hemingway jest jednym z najpopularniejszych muzyków wśród tej właśnie grupy – jego słuchacze natrafią na „POL </a:t>
            </a:r>
            <a:r>
              <a:rPr lang="pl-PL" dirty="0" err="1"/>
              <a:t>Smoke</a:t>
            </a:r>
            <a:r>
              <a:rPr lang="pl-PL" dirty="0"/>
              <a:t>”, który skłoni ich do refleksji. Artysta żywi nadzieję, że „kwiat polskiej młodzieży” w końcu zmieni się na lepsze, i dał ku temu świetną możliwość właśnie dzięki temu kontrowersyjnemu albumowi. Choć nie palę i nie mam ku temu zapędów, „nuta” trafiła we mnie całkiem bezpośrednio.</a:t>
            </a:r>
          </a:p>
        </p:txBody>
      </p:sp>
    </p:spTree>
    <p:extLst>
      <p:ext uri="{BB962C8B-B14F-4D97-AF65-F5344CB8AC3E}">
        <p14:creationId xmlns:p14="http://schemas.microsoft.com/office/powerpoint/2010/main" val="188928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146FA4-977F-41E4-A398-20022D06D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Statystyki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06A2B4-2BE0-42B8-B40E-4D4D24370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792" y="1149292"/>
            <a:ext cx="10268124" cy="5486400"/>
          </a:xfrm>
        </p:spPr>
        <p:txBody>
          <a:bodyPr>
            <a:normAutofit fontScale="62500" lnSpcReduction="20000"/>
          </a:bodyPr>
          <a:lstStyle/>
          <a:p>
            <a:r>
              <a:rPr lang="pl-PL" dirty="0"/>
              <a:t>Co czwarty nastolatek pali papierosy. Ponad połowa z nich robi to codziennie.</a:t>
            </a:r>
          </a:p>
          <a:p>
            <a:r>
              <a:rPr lang="pl-PL" dirty="0"/>
              <a:t>Co czwarty palacz czuje się uzależniony.</a:t>
            </a:r>
          </a:p>
          <a:p>
            <a:r>
              <a:rPr lang="pl-PL" dirty="0"/>
              <a:t>93% badanych uważa, że palenie uzależnia, ale tylko 75% ma takie samo zdanie jeśli chodzi o e-papierosy.</a:t>
            </a:r>
          </a:p>
          <a:p>
            <a:r>
              <a:rPr lang="pl-PL" dirty="0"/>
              <a:t>Dla 69 procent palącej młodzieży e-papierosy poprawiają nastrój, odprężają, relaksują i dają chwilę wytchnienia. 37 procentom pomagają nawiązać relacje z ludźmi, 35 – pomagają się skoncentrować, a dla 30 procent stwarzają przyjazną atmosferę. Co czwarta młoda osoba (26 procent) zaspokaja e-papierosem głód, a 22 procent dodaje sobie nim pewności siebie. E-papieros pomaga zwalczyć zmęczenie 17 procentom badanych.</a:t>
            </a:r>
          </a:p>
          <a:p>
            <a:r>
              <a:rPr lang="pl-PL" dirty="0"/>
              <a:t>Aż 77 procent młodzieży pali e-papierosy w domu, co drugi palacz (52 procent) deklaruje, że chodzi w  miejsca, gdzie „wszyscy się spotykają na papierosa”. 38 procent pali w szkole, np. w toalecie, a 37 procent na przystanku. W klubach pali tylko 32 procent, a na plaży lub w parkach 29 procent. </a:t>
            </a:r>
          </a:p>
          <a:p>
            <a:r>
              <a:rPr lang="pl-PL" dirty="0"/>
              <a:t>Nieletni, jak wynika z ich odpowiedzi, nie mają większego kłopotu z zakupem e-papierosa. Samodzielnie – mimo formalnego prawnego zakazu takiej sprzedaży – kupuje je aż 56 procent palących 16- i 17 latków, głównie w sklepach z e-papierosami, kioskach i supermarketach. Dla 3 procent z nich e-papierosy kupują rodzice, a 36 procent korzysta z pomocy pełnoletnich znajomych.</a:t>
            </a:r>
          </a:p>
          <a:p>
            <a:r>
              <a:rPr lang="pl-PL" dirty="0"/>
              <a:t>51 procent młodych ludzi przyznaje, że o e-papierosach wie mało, ale ta wiedza im wystarcza. 20 procent jest przekonanych, że wie już wystarczająco dużo. Tylko 18 procent chciałoby swoją wiedzę uzupełnić. Źródłem wiedzy są najczęściej znajomi i rodzina – 69 procent, </a:t>
            </a:r>
            <a:r>
              <a:rPr lang="pl-PL" dirty="0" err="1"/>
              <a:t>internet</a:t>
            </a:r>
            <a:r>
              <a:rPr lang="pl-PL" dirty="0"/>
              <a:t>, w tym fora internetowe – 66 procent, a tylko 22 procent dopytuje sprzedawców.</a:t>
            </a:r>
            <a:br>
              <a:rPr lang="pl-PL" dirty="0"/>
            </a:br>
            <a:endParaRPr lang="pl-PL" dirty="0"/>
          </a:p>
          <a:p>
            <a:pPr marL="6160" indent="0">
              <a:buNone/>
            </a:pPr>
            <a:br>
              <a:rPr lang="pl-PL" dirty="0"/>
            </a:b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569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6E4F14-0489-4C6A-A0FC-03E77EBC3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645952"/>
            <a:ext cx="7958331" cy="1239333"/>
          </a:xfrm>
        </p:spPr>
        <p:txBody>
          <a:bodyPr/>
          <a:lstStyle/>
          <a:p>
            <a:r>
              <a:rPr lang="pl-PL" dirty="0"/>
              <a:t>Wykres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1AD74EC9-DBAA-4DFC-B780-DD6C3FBBAE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6378261"/>
              </p:ext>
            </p:extLst>
          </p:nvPr>
        </p:nvGraphicFramePr>
        <p:xfrm>
          <a:off x="1744911" y="1342238"/>
          <a:ext cx="7835282" cy="5008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10889519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5B53FF-8E0A-4BD9-B057-488A4E7C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Koniec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B0BEEFD-5071-41F1-94DC-EE87FD08E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9960" y="419450"/>
            <a:ext cx="9320179" cy="5630494"/>
          </a:xfrm>
        </p:spPr>
        <p:txBody>
          <a:bodyPr/>
          <a:lstStyle/>
          <a:p>
            <a:r>
              <a:rPr lang="pl-PL" dirty="0"/>
              <a:t>Moja tyrada o szkodliwości nikotyny już się zakończyła. Mam nadzieję, że sposób, w jaki opowiedziałem o przedstawionych zjawiskach przypadł Państwu do gustu.</a:t>
            </a:r>
          </a:p>
          <a:p>
            <a:r>
              <a:rPr lang="pl-PL" dirty="0"/>
              <a:t>Na następnym slajdzie znajdą Państwo </a:t>
            </a:r>
            <a:r>
              <a:rPr lang="pl-PL" dirty="0" err="1"/>
              <a:t>netografię</a:t>
            </a:r>
            <a:r>
              <a:rPr lang="pl-PL" dirty="0"/>
              <a:t> – źródła informacji, których użyłem do przygotowania swojej pracy.</a:t>
            </a:r>
          </a:p>
          <a:p>
            <a:r>
              <a:rPr lang="pl-PL" dirty="0"/>
              <a:t>Wzywam młodzież do niekorzystania z jakichkolwiek używek do skończenia 18. roku życia. Nawet po „18-stce” trzeba zachowywać umiar – bowiem dane, które przytoczyłem, są zatrważające. Potrzebujemy natychmiastowych zmian w naszym postępowaniu.</a:t>
            </a:r>
          </a:p>
        </p:txBody>
      </p:sp>
    </p:spTree>
    <p:extLst>
      <p:ext uri="{BB962C8B-B14F-4D97-AF65-F5344CB8AC3E}">
        <p14:creationId xmlns:p14="http://schemas.microsoft.com/office/powerpoint/2010/main" val="3133979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768F6A-63D5-4E35-933C-94446E652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Netografia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B5B8FAA-376A-4AF1-AE3B-0DF1545AA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406" y="1400961"/>
            <a:ext cx="9202733" cy="464898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https://parenting.pl/przyczyny-palenia-papierosow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https://www.heydoc.pl/s/article/Palenie-tytoniu-i-nikotynizm-objawy-skutki-leczenie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https://i.wpimg.pl/648x0/portal-parenting.wpcdn.pl/gallery/2015/01/02/12989897375-1ac0761392-z_d61e.jpg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https://i.wpimg.pl/640x284/portal-abczdrowie.wpcdn.pl/gallery/2015/09/09/shutterstock-112126841_6d46.jpg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https://pl.wikipedia.org/wiki/Bierne_palenie_tytoniu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https://pl.wikipedia.org/wiki/Bierne_palenie_tytoniu#/media/Plik:Smoke-by-a-window-in-a-pub.jpg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https://ecsmedia.pl/c/jarmark-b-iext103992044.jpg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https://www.youtube.com/watch?v=D-5EzHtdVmM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https://brpd.gov.pl/2020/12/28/alarmujace-wyniki-badan-e-papierosy-staly-sie-nalogiem-mlodziezy/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515144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FB34FD-45AA-4732-94C9-B70B1B6F2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Wstęp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1BB6891-73C4-4EB5-89F4-914D5414E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3240" y="-100668"/>
            <a:ext cx="9076899" cy="6150612"/>
          </a:xfrm>
        </p:spPr>
        <p:txBody>
          <a:bodyPr/>
          <a:lstStyle/>
          <a:p>
            <a:r>
              <a:rPr lang="pl-PL" dirty="0"/>
              <a:t>W tej prezentacji zajmę się wyłącznie uzależnieniem od nikotyny – omówię tematy takie jak przyczyny i skutki przyjmowania tej silnie uzależniającej substancji wśród młodzieży, przyjrzę się zjawisku biernego palenia, wspomnę o pewnej piosence, przedstawię statystyki oraz wyrażę swoją opinię na ich temat – zagadnienia owe niekoniecznie będą występować w takiej kolejności.</a:t>
            </a:r>
          </a:p>
        </p:txBody>
      </p:sp>
    </p:spTree>
    <p:extLst>
      <p:ext uri="{BB962C8B-B14F-4D97-AF65-F5344CB8AC3E}">
        <p14:creationId xmlns:p14="http://schemas.microsoft.com/office/powerpoint/2010/main" val="188556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499F9A-E718-45A2-8083-F87A480A0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486561"/>
            <a:ext cx="7958331" cy="1423891"/>
          </a:xfrm>
        </p:spPr>
        <p:txBody>
          <a:bodyPr/>
          <a:lstStyle/>
          <a:p>
            <a:r>
              <a:rPr lang="pl-PL" dirty="0"/>
              <a:t>Przyczyny nikotynizmu wśród młodzieży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9016D61-AFBC-48AE-80AD-2F1B76785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292" y="964734"/>
            <a:ext cx="9420847" cy="5821960"/>
          </a:xfrm>
        </p:spPr>
        <p:txBody>
          <a:bodyPr/>
          <a:lstStyle/>
          <a:p>
            <a:pPr marL="6160" indent="0">
              <a:buNone/>
            </a:pPr>
            <a:r>
              <a:rPr lang="pl-PL" dirty="0"/>
              <a:t>Jako czynniki, które powodują konsumpcję nikotyny, najczęściej wymienia się:</a:t>
            </a:r>
          </a:p>
          <a:p>
            <a:r>
              <a:rPr lang="pl-PL" dirty="0"/>
              <a:t>Ciekawość – młodzi ludzie zastanawiają się, jak to jest „zajarać” i porywa ich wir uzależnienia</a:t>
            </a:r>
          </a:p>
          <a:p>
            <a:r>
              <a:rPr lang="pl-PL" dirty="0"/>
              <a:t>Naśladowanie palących rodziców/znajomych</a:t>
            </a:r>
          </a:p>
          <a:p>
            <a:r>
              <a:rPr lang="pl-PL" dirty="0"/>
              <a:t>Namowa rówieśników</a:t>
            </a:r>
          </a:p>
          <a:p>
            <a:r>
              <a:rPr lang="pl-PL" dirty="0"/>
              <a:t>Chęć zaimponowania innym – podkreślenia swojej odwagi</a:t>
            </a:r>
          </a:p>
          <a:p>
            <a:r>
              <a:rPr lang="pl-PL" dirty="0"/>
              <a:t>Względnie łatwy dostęp do wyrobów zawierających nikotynę</a:t>
            </a:r>
          </a:p>
          <a:p>
            <a:r>
              <a:rPr lang="pl-PL" dirty="0"/>
              <a:t>Pokazanie swojej buntowniczej natury</a:t>
            </a:r>
          </a:p>
          <a:p>
            <a:r>
              <a:rPr lang="pl-PL" dirty="0"/>
              <a:t>Palenie w ostatnim czasie stało się pewną „modą”</a:t>
            </a:r>
          </a:p>
          <a:p>
            <a:r>
              <a:rPr lang="pl-PL" dirty="0"/>
              <a:t>Młodzież traktuje środki takie jak papierosy jak skuteczna pomoc w odprężeniu się, radzeniu sobie ze stresem</a:t>
            </a:r>
          </a:p>
        </p:txBody>
      </p:sp>
      <p:pic>
        <p:nvPicPr>
          <p:cNvPr id="1026" name="Picture 2" descr="Palenie wśród młodzieży | WP parenting">
            <a:extLst>
              <a:ext uri="{FF2B5EF4-FFF2-40B4-BE49-F238E27FC236}">
                <a16:creationId xmlns:a16="http://schemas.microsoft.com/office/drawing/2014/main" id="{5D6919B1-61EE-446F-909B-ED7C8275A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690" y="2489293"/>
            <a:ext cx="3315399" cy="230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95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57472C-AE59-4A39-A8A5-74BF1B761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645952"/>
            <a:ext cx="7958331" cy="1239334"/>
          </a:xfrm>
        </p:spPr>
        <p:txBody>
          <a:bodyPr/>
          <a:lstStyle/>
          <a:p>
            <a:r>
              <a:rPr lang="pl-PL" dirty="0"/>
              <a:t>Skutki nikotynizmu wśród młodzieży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5F367CD-7FAC-4315-86DD-BA05689A8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1905" y="1350627"/>
            <a:ext cx="9278234" cy="5209563"/>
          </a:xfrm>
        </p:spPr>
        <p:txBody>
          <a:bodyPr>
            <a:normAutofit/>
          </a:bodyPr>
          <a:lstStyle/>
          <a:p>
            <a:r>
              <a:rPr lang="pl-PL" dirty="0"/>
              <a:t>Następstwami wchłaniania nikotyny są między innymi gorsze wyniki w nauce przez obniżoną koncentrację i potrzeby poświęcenia większej ilości czasu na – dla przykładu – odrobienie pracy domowej. Nikotyna zaburza pamięć i sprawia, że uczniowie popełniają więcej błędów na testach.</a:t>
            </a:r>
          </a:p>
          <a:p>
            <a:r>
              <a:rPr lang="pl-PL" dirty="0"/>
              <a:t>Dzieci, które zażywają tę substancję, są zazwyczaj niższe, mają mniejszy obwód klatki piersiowej, słabszą pojemność płuc, są słabiej zbudowane. Wolniej maszerują, biegają i pływają. Częściej chorują na astmę, nabywają więcej alergii, ich skóra staje się szarawa, nasila się trądzik, pojawiają się różne zmiany skórne.</a:t>
            </a:r>
          </a:p>
          <a:p>
            <a:r>
              <a:rPr lang="pl-PL" dirty="0"/>
              <a:t>Skupiłem się tutaj wyłącznie na skutkach, które dotykają typowo młodzież – nie wspomniałem o chorobach, które dotknąć mogą też dorosłych. Temat ten rozwinę w następnym slajdzie.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37375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08FB99-27BA-43B7-A8C5-22B49D215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Choroby będące następstwami nikotynizmu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8F2D12-329B-4584-8930-7AC3A3385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793" y="1979802"/>
            <a:ext cx="6325299" cy="4697834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Nikotynizm ma rujnujący wpływ na ludzkie zdrowie. Może prowadzić m.in. do nowotworów takich narządów jak krtań, płuca bądź jama ustna.</a:t>
            </a:r>
          </a:p>
          <a:p>
            <a:r>
              <a:rPr lang="pl-PL" dirty="0"/>
              <a:t>Istnieje też prawdopodobieństwo wystąpienia udaru mózgu, choroby niedokrwiennej serca, a nawet rozedmy płuc. Według wielu palenie tytoniu dwukrotnie zwiększa ryzyko schorzeń układu sercowo-naczyniowego, a ryzyko zgonu – trzykrotnie.</a:t>
            </a:r>
          </a:p>
          <a:p>
            <a:r>
              <a:rPr lang="pl-PL" dirty="0"/>
              <a:t>Nawet mała dawka tytoniu powoduje wzrost ciśnienia, częstotliwości oddechów i aktywności jelit. Za te negatywne skutki odpowiada nie tylko nikotyna, ale też szereg innych szkodliwych substancji zawartych w papierosach.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Picture 2" descr="Palisz przy dziecku? Przestań, bo wychowasz nałogowca! | WP abcZdrowie">
            <a:extLst>
              <a:ext uri="{FF2B5EF4-FFF2-40B4-BE49-F238E27FC236}">
                <a16:creationId xmlns:a16="http://schemas.microsoft.com/office/drawing/2014/main" id="{FE619965-EB09-4885-9C5F-6A3521B74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092" y="2392959"/>
            <a:ext cx="3981939" cy="207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961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C3BF7F-7BDE-44E2-8330-F5C29B7D5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Palenie bierne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880E26-6DF4-4263-8757-87B314736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3182" y="285226"/>
            <a:ext cx="9336957" cy="5764718"/>
          </a:xfrm>
        </p:spPr>
        <p:txBody>
          <a:bodyPr/>
          <a:lstStyle/>
          <a:p>
            <a:r>
              <a:rPr lang="pl-PL" dirty="0"/>
              <a:t>Bierne palenie występuje, gdy dym z wyrobu tytoniowego zażywanego przez jedną osobę zostaje wdychany przez innych.</a:t>
            </a:r>
          </a:p>
          <a:p>
            <a:r>
              <a:rPr lang="pl-PL" dirty="0"/>
              <a:t>Badania dostarczyły dowodów, że bierne palenie powoduje takie same problemy co palenie bezpośrednie.</a:t>
            </a:r>
          </a:p>
          <a:p>
            <a:r>
              <a:rPr lang="pl-PL" dirty="0"/>
              <a:t>Na dwóch następnych slajdach przedstawię następstwa tego zjawiska – krótko- i długotrwałe.</a:t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86440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4F30F6-6BC0-4C2D-92E3-47444F487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Skutki krótkotrwałe biernego palenia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132620-D7DC-486B-9B5C-86CEC4D3F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293" y="1136750"/>
            <a:ext cx="6065240" cy="5482164"/>
          </a:xfrm>
        </p:spPr>
        <p:txBody>
          <a:bodyPr/>
          <a:lstStyle/>
          <a:p>
            <a:r>
              <a:rPr lang="pl-PL" dirty="0"/>
              <a:t>Osoby z astmą mogą doświadczać ataków związanych z paleniem</a:t>
            </a:r>
          </a:p>
          <a:p>
            <a:r>
              <a:rPr lang="pl-PL" dirty="0"/>
              <a:t>Dym tytoniowy jest alergenem – osoby cierpiące na alergię mogą mieć zatkany nos, załzawione oczy, trudności z oddychaniem, mogą kichać, kaszleć.</a:t>
            </a:r>
          </a:p>
          <a:p>
            <a:pPr marL="6160" indent="0">
              <a:buNone/>
            </a:pPr>
            <a:r>
              <a:rPr lang="pl-PL" dirty="0"/>
              <a:t>Wiele spośród skutków krótkotrwałych mija wraz z zakończeniem ekspozycji na dym, jednakże powtarzające się epizody narażenia mogą skutkować poważniejszymi dolegliwościami, o których zaraz powiem.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C145E29-1849-4558-9575-6EC28DD7E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949" y="1483132"/>
            <a:ext cx="3683758" cy="491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55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E17E3C-E4D1-435B-8AC2-1501383E6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Efekty długotrwałe biernego palenia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4E48A9A-E2CF-4D77-BB36-318F554F9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9017" y="1132514"/>
            <a:ext cx="9773174" cy="5452844"/>
          </a:xfrm>
        </p:spPr>
        <p:txBody>
          <a:bodyPr>
            <a:normAutofit/>
          </a:bodyPr>
          <a:lstStyle/>
          <a:p>
            <a:r>
              <a:rPr lang="pl-PL" dirty="0"/>
              <a:t>Zwiększone ryzyko zachorowania na nowotwory</a:t>
            </a:r>
          </a:p>
          <a:p>
            <a:r>
              <a:rPr lang="pl-PL" dirty="0"/>
              <a:t>Zwiększone ryzyko chorób serca</a:t>
            </a:r>
          </a:p>
          <a:p>
            <a:r>
              <a:rPr lang="pl-PL" dirty="0"/>
              <a:t>Zwiększone ryzyko poronienia i wad płodu</a:t>
            </a:r>
          </a:p>
          <a:p>
            <a:r>
              <a:rPr lang="pl-PL" dirty="0"/>
              <a:t>Zwiększone ryzyko zachorowania na astmę, niezależnie od wieku</a:t>
            </a:r>
          </a:p>
          <a:p>
            <a:r>
              <a:rPr lang="pl-PL" dirty="0"/>
              <a:t>Zwiększone ryzyko infekcji płucnych</a:t>
            </a:r>
          </a:p>
          <a:p>
            <a:r>
              <a:rPr lang="pl-PL" dirty="0"/>
              <a:t>Zwiększone ryzyko infekcji ucha</a:t>
            </a:r>
          </a:p>
          <a:p>
            <a:r>
              <a:rPr lang="pl-PL" dirty="0"/>
              <a:t>Zwiększone ryzyko wystąpienia alergii</a:t>
            </a:r>
          </a:p>
          <a:p>
            <a:r>
              <a:rPr lang="pl-PL" dirty="0"/>
              <a:t>Zaostrzenie już występującej astmy i alergii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16051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A90622-3C32-4BE8-8F26-219660770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4629" y="167780"/>
            <a:ext cx="4792911" cy="1717505"/>
          </a:xfrm>
        </p:spPr>
        <p:txBody>
          <a:bodyPr/>
          <a:lstStyle/>
          <a:p>
            <a:r>
              <a:rPr lang="pl-PL" dirty="0"/>
              <a:t>„POL </a:t>
            </a:r>
            <a:r>
              <a:rPr lang="pl-PL" dirty="0" err="1"/>
              <a:t>Smoke</a:t>
            </a:r>
            <a:r>
              <a:rPr lang="pl-PL" dirty="0"/>
              <a:t>” I – Wstęp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046F20F-2E44-4EA5-B550-86FD59098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4459" y="1149292"/>
            <a:ext cx="5050171" cy="5469622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W ramach części multimedialnej dokonam krótkiej analizy utworu polskiego rapera Taco Hemingwaya pt. „POL </a:t>
            </a:r>
            <a:r>
              <a:rPr lang="pl-PL" dirty="0" err="1"/>
              <a:t>Smoke</a:t>
            </a:r>
            <a:r>
              <a:rPr lang="pl-PL" dirty="0"/>
              <a:t>” pochodzącego z jego albumu „Jarmark” wydanego w 2020 roku.</a:t>
            </a:r>
          </a:p>
          <a:p>
            <a:r>
              <a:rPr lang="pl-PL" dirty="0"/>
              <a:t>Filip Szcześniak, bo tak nazywa się naprawdę Taco, przedstawia w „Jarmarku” wiele problemów polskiego społeczeństwa i nawołuje do zmian. Stąd właśnie pochodzi głośne dzieło „Polskie Tango”, które wywołało kontrowersje przed II Turą wyborów prezydenckich w Polsce w 2020 r.</a:t>
            </a:r>
          </a:p>
          <a:p>
            <a:r>
              <a:rPr lang="pl-PL" dirty="0"/>
              <a:t>Za chwilę uzasadnię wybór tego nagrania.</a:t>
            </a:r>
          </a:p>
          <a:p>
            <a:pPr marL="6160" indent="0">
              <a:buNone/>
            </a:pPr>
            <a:endParaRPr lang="pl-PL" dirty="0"/>
          </a:p>
        </p:txBody>
      </p:sp>
      <p:pic>
        <p:nvPicPr>
          <p:cNvPr id="6" name="Obraz 5" descr="Jarmark - Taco Hemingway | Muzyka Sklep EMPIK.COM">
            <a:extLst>
              <a:ext uri="{FF2B5EF4-FFF2-40B4-BE49-F238E27FC236}">
                <a16:creationId xmlns:a16="http://schemas.microsoft.com/office/drawing/2014/main" id="{A7E51D03-CA09-4B5B-9095-7F1E93E43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042" y="1563708"/>
            <a:ext cx="4082083" cy="4082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829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82E"/>
      </a:dk2>
      <a:lt2>
        <a:srgbClr val="C2F5FC"/>
      </a:lt2>
      <a:accent1>
        <a:srgbClr val="4091F3"/>
      </a:accent1>
      <a:accent2>
        <a:srgbClr val="8BBCF1"/>
      </a:accent2>
      <a:accent3>
        <a:srgbClr val="CB6A6A"/>
      </a:accent3>
      <a:accent4>
        <a:srgbClr val="C567AF"/>
      </a:accent4>
      <a:accent5>
        <a:srgbClr val="A684F9"/>
      </a:accent5>
      <a:accent6>
        <a:srgbClr val="A9ACEE"/>
      </a:accent6>
      <a:hlink>
        <a:srgbClr val="6D9CC5"/>
      </a:hlink>
      <a:folHlink>
        <a:srgbClr val="6D82A0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178B2DAB-5DDE-4060-A857-D2E1CDA925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TM16401375[[fn=Madison]]</Template>
  <TotalTime>1528</TotalTime>
  <Words>1499</Words>
  <Application>Microsoft Office PowerPoint</Application>
  <PresentationFormat>Panoramiczny</PresentationFormat>
  <Paragraphs>82</Paragraphs>
  <Slides>16</Slides>
  <Notes>0</Notes>
  <HiddenSlides>0</HiddenSlides>
  <MMClips>2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2" baseType="lpstr">
      <vt:lpstr>Arial</vt:lpstr>
      <vt:lpstr>Calibri</vt:lpstr>
      <vt:lpstr>MS Shell Dlg 2</vt:lpstr>
      <vt:lpstr>Wingdings</vt:lpstr>
      <vt:lpstr>Wingdings 3</vt:lpstr>
      <vt:lpstr>Madison</vt:lpstr>
      <vt:lpstr>„NIE” uzależnieniom od nikotyny</vt:lpstr>
      <vt:lpstr>Wstęp</vt:lpstr>
      <vt:lpstr>Przyczyny nikotynizmu wśród młodzieży</vt:lpstr>
      <vt:lpstr>Skutki nikotynizmu wśród młodzieży</vt:lpstr>
      <vt:lpstr>Choroby będące następstwami nikotynizmu</vt:lpstr>
      <vt:lpstr>Palenie bierne</vt:lpstr>
      <vt:lpstr>Skutki krótkotrwałe biernego palenia</vt:lpstr>
      <vt:lpstr>Efekty długotrwałe biernego palenia</vt:lpstr>
      <vt:lpstr>„POL Smoke” I – Wstęp</vt:lpstr>
      <vt:lpstr>Część klipu do piosenki pt. „Nostalgia” Taco Hemingwaya odnosząca się do zabaw            i palenia</vt:lpstr>
      <vt:lpstr>„POL Smoke” II - analiza</vt:lpstr>
      <vt:lpstr>„POL Smoke” III - Wnioski</vt:lpstr>
      <vt:lpstr>Statystyki</vt:lpstr>
      <vt:lpstr>Wykres</vt:lpstr>
      <vt:lpstr>Koniec</vt:lpstr>
      <vt:lpstr>Netografia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„NIE” uzależnieniom od nikotyny</dc:title>
  <dc:creator>Michał Wasilewski</dc:creator>
  <cp:lastModifiedBy>Michał Wasilewski</cp:lastModifiedBy>
  <cp:revision>3</cp:revision>
  <dcterms:created xsi:type="dcterms:W3CDTF">2022-05-01T20:11:42Z</dcterms:created>
  <dcterms:modified xsi:type="dcterms:W3CDTF">2022-05-30T18:58:34Z</dcterms:modified>
</cp:coreProperties>
</file>